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12" r:id="rId56"/>
    <p:sldId id="313" r:id="rId57"/>
  </p:sldIdLst>
  <p:sldSz cx="9144000" cy="5143500" type="screen16x9"/>
  <p:notesSz cx="6858000" cy="9144000"/>
  <p:embeddedFontLst>
    <p:embeddedFont>
      <p:font typeface="Roboto" panose="02000000000000000000" pitchFamily="2" charset="0"/>
      <p:regular r:id="rId59"/>
      <p:bold r:id="rId60"/>
      <p:italic r:id="rId61"/>
      <p:boldItalic r:id="rId62"/>
    </p:embeddedFont>
    <p:embeddedFont>
      <p:font typeface="Roboto Medium"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7EB0C4-A265-4AC3-9B5B-F2ECA624AA72}">
  <a:tblStyle styleId="{727EB0C4-A265-4AC3-9B5B-F2ECA624AA7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503"/>
  </p:normalViewPr>
  <p:slideViewPr>
    <p:cSldViewPr snapToGrid="0">
      <p:cViewPr varScale="1">
        <p:scale>
          <a:sx n="129" d="100"/>
          <a:sy n="129" d="100"/>
        </p:scale>
        <p:origin x="11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b5134a1c8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b5134a1c8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b5134a1c8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b5134a1c8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b5134a1c8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b5134a1c8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b5134a1c8_2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b5134a1c8_2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5134a1c8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5134a1c8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52514ca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b52514ca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b52514ca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b52514c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b4d6f28a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b4d6f28a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b5134a1c8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b5134a1c8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b5134a1c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b5134a1c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b5134a1c8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b5134a1c8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5134a1c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b5134a1c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b52514ca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b52514c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b5134a1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b5134a1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b5134a1c8_2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b5134a1c8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954751e0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954751e0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b5134a1c8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b5134a1c8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97cc0efa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97cc0efa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b5134a1c8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b5134a1c8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b5134a1c8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b5134a1c8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800"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b5134a1c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b5134a1c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b5134a1c8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b5134a1c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b5134a1c8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b5134a1c8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5954751e0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5954751e0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b5134a1c8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b5134a1c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b5134a1c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b5134a1c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b5134a1c8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5b5134a1c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b5134a1c8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b5134a1c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b5134a1c8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b5134a1c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b5134a1c8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b5134a1c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954751e0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954751e0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54751e05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54751e0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b4cf17f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b4cf17f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b5134a1c8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5b5134a1c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b65c7cb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b65c7cb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5b65c7cba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5b65c7cba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b65c7cba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5b65c7cba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597cc0ef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597cc0ef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lnSpc>
                <a:spcPct val="115000"/>
              </a:lnSpc>
              <a:spcBef>
                <a:spcPts val="1600"/>
              </a:spcBef>
              <a:spcAft>
                <a:spcPts val="1600"/>
              </a:spcAft>
              <a:buNone/>
            </a:pPr>
            <a:endParaRPr sz="1800" dirty="0">
              <a:solidFill>
                <a:schemeClr val="dk2"/>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b65c7cba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5b65c7cba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97cc0efa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97cc0ef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2"/>
              </a:solidFill>
            </a:endParaRPr>
          </a:p>
          <a:p>
            <a:pPr marL="0" lvl="0" indent="0" algn="l" rtl="0">
              <a:lnSpc>
                <a:spcPct val="115000"/>
              </a:lnSpc>
              <a:spcBef>
                <a:spcPts val="1600"/>
              </a:spcBef>
              <a:spcAft>
                <a:spcPts val="1600"/>
              </a:spcAft>
              <a:buNone/>
            </a:pPr>
            <a:endParaRPr sz="1800">
              <a:solidFill>
                <a:schemeClr val="dk2"/>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5b65c7cba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5b65c7cba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597cc0efa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597cc0ef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endParaRPr sz="1800" dirty="0">
              <a:solidFill>
                <a:schemeClr val="dk2"/>
              </a:solidFill>
            </a:endParaRPr>
          </a:p>
          <a:p>
            <a:pPr marL="0" lvl="0" indent="0" algn="l" rtl="0">
              <a:lnSpc>
                <a:spcPct val="115000"/>
              </a:lnSpc>
              <a:spcBef>
                <a:spcPts val="1600"/>
              </a:spcBef>
              <a:spcAft>
                <a:spcPts val="1600"/>
              </a:spcAft>
              <a:buNone/>
            </a:pPr>
            <a:endParaRPr sz="1800" dirty="0">
              <a:solidFill>
                <a:schemeClr val="dk2"/>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5b65c7cba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5b65c7cba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b5134a1c8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b5134a1c8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597cc0efa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597cc0efa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endParaRPr sz="1200" dirty="0">
              <a:solidFill>
                <a:schemeClr val="dk2"/>
              </a:solidFill>
              <a:latin typeface="Roboto"/>
              <a:ea typeface="Roboto"/>
              <a:cs typeface="Roboto"/>
              <a:sym typeface="Robo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5b65c7cba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5b65c7cba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97cc0efa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597cc0efa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1600"/>
              </a:spcAft>
              <a:buNone/>
            </a:pPr>
            <a:endParaRPr sz="1800" dirty="0">
              <a:solidFill>
                <a:schemeClr val="dk2"/>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5b65c7cba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5b65c7cba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597cc0efa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597cc0efa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1600"/>
              </a:spcAft>
              <a:buNone/>
            </a:pPr>
            <a:endParaRPr sz="1800" dirty="0">
              <a:solidFill>
                <a:schemeClr val="dk2"/>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b65c7cba9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b65c7cba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5b65c7cba9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5b65c7cba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b5134a1c8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b5134a1c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b5134a1c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b5134a1c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b5134a1c8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b5134a1c8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b5134a1c8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b5134a1c8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hyperlink" Target="https://audit.beonder.com/feedback" TargetMode="External"/><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latin typeface="Roboto"/>
                <a:ea typeface="Roboto"/>
                <a:cs typeface="Roboto"/>
                <a:sym typeface="Roboto"/>
              </a:rPr>
              <a:t>Basis training feedback</a:t>
            </a:r>
            <a:endParaRPr>
              <a:latin typeface="Roboto"/>
              <a:ea typeface="Roboto"/>
              <a:cs typeface="Roboto"/>
              <a:sym typeface="Roboto"/>
            </a:endParaRPr>
          </a:p>
        </p:txBody>
      </p:sp>
      <p:pic>
        <p:nvPicPr>
          <p:cNvPr id="55" name="Google Shape;55;p13"/>
          <p:cNvPicPr preferRelativeResize="0"/>
          <p:nvPr/>
        </p:nvPicPr>
        <p:blipFill>
          <a:blip r:embed="rId3">
            <a:alphaModFix/>
          </a:blip>
          <a:stretch>
            <a:fillRect/>
          </a:stretch>
        </p:blipFill>
        <p:spPr>
          <a:xfrm>
            <a:off x="2521375" y="1406322"/>
            <a:ext cx="3913879" cy="565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Feedback onderdelen</a:t>
            </a:r>
            <a:endParaRPr/>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Begrijpen van de feedback</a:t>
            </a:r>
            <a:endParaRPr/>
          </a:p>
          <a:p>
            <a:pPr marL="457200" lvl="0" indent="0" algn="l" rtl="0">
              <a:spcBef>
                <a:spcPts val="1600"/>
              </a:spcBef>
              <a:spcAft>
                <a:spcPts val="0"/>
              </a:spcAft>
              <a:buNone/>
            </a:pPr>
            <a:endParaRPr sz="1400">
              <a:latin typeface="Roboto"/>
              <a:ea typeface="Roboto"/>
              <a:cs typeface="Roboto"/>
              <a:sym typeface="Roboto"/>
            </a:endParaRPr>
          </a:p>
        </p:txBody>
      </p:sp>
      <p:graphicFrame>
        <p:nvGraphicFramePr>
          <p:cNvPr id="123" name="Google Shape;123;p22"/>
          <p:cNvGraphicFramePr/>
          <p:nvPr/>
        </p:nvGraphicFramePr>
        <p:xfrm>
          <a:off x="454975" y="1805675"/>
          <a:ext cx="7595200" cy="2900367"/>
        </p:xfrm>
        <a:graphic>
          <a:graphicData uri="http://schemas.openxmlformats.org/drawingml/2006/table">
            <a:tbl>
              <a:tblPr>
                <a:noFill/>
                <a:tableStyleId>{727EB0C4-A265-4AC3-9B5B-F2ECA624AA72}</a:tableStyleId>
              </a:tblPr>
              <a:tblGrid>
                <a:gridCol w="2151975">
                  <a:extLst>
                    <a:ext uri="{9D8B030D-6E8A-4147-A177-3AD203B41FA5}">
                      <a16:colId xmlns:a16="http://schemas.microsoft.com/office/drawing/2014/main" val="20000"/>
                    </a:ext>
                  </a:extLst>
                </a:gridCol>
                <a:gridCol w="54432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Onderdeel</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nl" sz="1200" b="1">
                          <a:latin typeface="Roboto"/>
                          <a:ea typeface="Roboto"/>
                          <a:cs typeface="Roboto"/>
                          <a:sym typeface="Roboto"/>
                        </a:rPr>
                        <a:t>Beoordeling</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Tijd</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nl" sz="1200">
                          <a:latin typeface="Roboto"/>
                          <a:ea typeface="Roboto"/>
                          <a:cs typeface="Roboto"/>
                          <a:sym typeface="Roboto"/>
                        </a:rPr>
                        <a:t>(nvt)</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Licentie</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nl" sz="1200">
                          <a:latin typeface="Roboto"/>
                          <a:ea typeface="Roboto"/>
                          <a:cs typeface="Roboto"/>
                          <a:sym typeface="Roboto"/>
                        </a:rPr>
                        <a:t>(nvt)</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Eigenaar</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Melder van feedback is degene bij wie de situatie zich voordoet</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Titel</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Onderwerp van de melding</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Beschrijving</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Een situatie omschrijving / redenatie</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URL</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Link hoort bij de beschrijving</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Bestanden</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Bestanden te openen/goed zichtbaar</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nl" sz="1200" b="1">
                          <a:latin typeface="Roboto"/>
                          <a:ea typeface="Roboto"/>
                          <a:cs typeface="Roboto"/>
                          <a:sym typeface="Roboto"/>
                        </a:rPr>
                        <a:t>Browser / User Agent</a:t>
                      </a:r>
                      <a:endParaRPr sz="1200" b="1">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nl" sz="1200">
                          <a:latin typeface="Roboto"/>
                          <a:ea typeface="Roboto"/>
                          <a:cs typeface="Roboto"/>
                          <a:sym typeface="Roboto"/>
                        </a:rPr>
                        <a:t>(nvt)</a:t>
                      </a:r>
                      <a:endParaRPr sz="1200">
                        <a:latin typeface="Roboto"/>
                        <a:ea typeface="Roboto"/>
                        <a:cs typeface="Roboto"/>
                        <a:sym typeface="Robot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0" name="Google Shape;130;p23"/>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Titel</a:t>
            </a:r>
            <a:endParaRPr sz="1800">
              <a:latin typeface="Roboto"/>
              <a:ea typeface="Roboto"/>
              <a:cs typeface="Roboto"/>
              <a:sym typeface="Roboto"/>
            </a:endParaRPr>
          </a:p>
        </p:txBody>
      </p:sp>
      <p:sp>
        <p:nvSpPr>
          <p:cNvPr id="134" name="Google Shape;134;p23"/>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De uitleg van de melder komt hier te staan. We hopen maar dat dit zo volledig mogelijk omschreven staat.</a:t>
            </a:r>
            <a:endParaRPr>
              <a:latin typeface="Roboto"/>
              <a:ea typeface="Roboto"/>
              <a:cs typeface="Roboto"/>
              <a:sym typeface="Roboto"/>
            </a:endParaRPr>
          </a:p>
        </p:txBody>
      </p:sp>
      <p:sp>
        <p:nvSpPr>
          <p:cNvPr id="135" name="Google Shape;135;p23"/>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endParaRPr sz="1200">
              <a:solidFill>
                <a:srgbClr val="0000FF"/>
              </a:solidFill>
              <a:latin typeface="Roboto"/>
              <a:ea typeface="Roboto"/>
              <a:cs typeface="Roboto"/>
              <a:sym typeface="Roboto"/>
            </a:endParaRPr>
          </a:p>
        </p:txBody>
      </p:sp>
      <p:pic>
        <p:nvPicPr>
          <p:cNvPr id="136" name="Google Shape;136;p23"/>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137" name="Google Shape;137;p23"/>
          <p:cNvPicPr preferRelativeResize="0"/>
          <p:nvPr/>
        </p:nvPicPr>
        <p:blipFill>
          <a:blip r:embed="rId5">
            <a:alphaModFix/>
          </a:blip>
          <a:stretch>
            <a:fillRect/>
          </a:stretch>
        </p:blipFill>
        <p:spPr>
          <a:xfrm>
            <a:off x="1650850" y="697700"/>
            <a:ext cx="219075" cy="209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Titel controleren</a:t>
            </a:r>
            <a:endParaRPr/>
          </a:p>
        </p:txBody>
      </p:sp>
      <p:sp>
        <p:nvSpPr>
          <p:cNvPr id="143" name="Google Shape;14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oboto"/>
              <a:buChar char="●"/>
            </a:pPr>
            <a:r>
              <a:rPr lang="nl"/>
              <a:t>Wat is een goede titel?</a:t>
            </a:r>
            <a:endParaRPr/>
          </a:p>
          <a:p>
            <a:pPr marL="457200" lvl="0" indent="-342900" algn="l" rtl="0">
              <a:spcBef>
                <a:spcPts val="0"/>
              </a:spcBef>
              <a:spcAft>
                <a:spcPts val="0"/>
              </a:spcAft>
              <a:buSzPts val="1800"/>
              <a:buChar char="●"/>
            </a:pPr>
            <a:r>
              <a:rPr lang="nl"/>
              <a:t>Hoe controleer je een goede titel?</a:t>
            </a:r>
            <a:endParaRPr/>
          </a:p>
          <a:p>
            <a:pPr marL="457200" lvl="0" indent="0" algn="l" rtl="0">
              <a:spcBef>
                <a:spcPts val="0"/>
              </a:spcBef>
              <a:spcAft>
                <a:spcPts val="0"/>
              </a:spcAft>
              <a:buNone/>
            </a:pPr>
            <a:endParaRPr/>
          </a:p>
        </p:txBody>
      </p:sp>
      <p:pic>
        <p:nvPicPr>
          <p:cNvPr id="144" name="Google Shape;144;p24"/>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Voorbeeld feedback: Titel</a:t>
            </a:r>
            <a:endParaRPr/>
          </a:p>
        </p:txBody>
      </p:sp>
      <p:sp>
        <p:nvSpPr>
          <p:cNvPr id="150" name="Google Shape;15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pic>
        <p:nvPicPr>
          <p:cNvPr id="151" name="Google Shape;151;p25"/>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8" name="Google Shape;158;p26"/>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Mis iets in het rapport</a:t>
            </a:r>
            <a:endParaRPr sz="1800">
              <a:latin typeface="Roboto"/>
              <a:ea typeface="Roboto"/>
              <a:cs typeface="Roboto"/>
              <a:sym typeface="Roboto"/>
            </a:endParaRPr>
          </a:p>
        </p:txBody>
      </p:sp>
      <p:sp>
        <p:nvSpPr>
          <p:cNvPr id="162" name="Google Shape;162;p26"/>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163" name="Google Shape;163;p26"/>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164" name="Google Shape;164;p26"/>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165" name="Google Shape;165;p26"/>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166" name="Google Shape;166;p26"/>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167" name="Google Shape;167;p26"/>
          <p:cNvSpPr/>
          <p:nvPr/>
        </p:nvSpPr>
        <p:spPr>
          <a:xfrm>
            <a:off x="1630875" y="1106700"/>
            <a:ext cx="6621900" cy="42207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6"/>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75" name="Google Shape;175;p27"/>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Werkt niet</a:t>
            </a:r>
            <a:endParaRPr sz="1800">
              <a:latin typeface="Roboto"/>
              <a:ea typeface="Roboto"/>
              <a:cs typeface="Roboto"/>
              <a:sym typeface="Roboto"/>
            </a:endParaRPr>
          </a:p>
        </p:txBody>
      </p:sp>
      <p:sp>
        <p:nvSpPr>
          <p:cNvPr id="179" name="Google Shape;179;p27"/>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180" name="Google Shape;180;p27"/>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181" name="Google Shape;181;p27"/>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182" name="Google Shape;182;p27"/>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183" name="Google Shape;183;p27"/>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184" name="Google Shape;184;p27"/>
          <p:cNvSpPr/>
          <p:nvPr/>
        </p:nvSpPr>
        <p:spPr>
          <a:xfrm>
            <a:off x="1630875" y="1106700"/>
            <a:ext cx="6621900" cy="42207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27"/>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92" name="Google Shape;192;p28"/>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Template</a:t>
            </a:r>
            <a:endParaRPr sz="1800">
              <a:latin typeface="Roboto"/>
              <a:ea typeface="Roboto"/>
              <a:cs typeface="Roboto"/>
              <a:sym typeface="Roboto"/>
            </a:endParaRPr>
          </a:p>
        </p:txBody>
      </p:sp>
      <p:sp>
        <p:nvSpPr>
          <p:cNvPr id="196" name="Google Shape;196;p28"/>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197" name="Google Shape;197;p28"/>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198" name="Google Shape;198;p28"/>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199" name="Google Shape;199;p28"/>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200" name="Google Shape;200;p28"/>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201" name="Google Shape;201;p28"/>
          <p:cNvSpPr/>
          <p:nvPr/>
        </p:nvSpPr>
        <p:spPr>
          <a:xfrm>
            <a:off x="1630875" y="1106700"/>
            <a:ext cx="6621900" cy="42207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28"/>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09" name="Google Shape;209;p29"/>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213" name="Google Shape;213;p29"/>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214" name="Google Shape;214;p29"/>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215" name="Google Shape;215;p29"/>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216" name="Google Shape;216;p29"/>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217" name="Google Shape;217;p29"/>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218" name="Google Shape;218;p29"/>
          <p:cNvSpPr/>
          <p:nvPr/>
        </p:nvSpPr>
        <p:spPr>
          <a:xfrm>
            <a:off x="1650850" y="1123975"/>
            <a:ext cx="6621900" cy="42207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9"/>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Voorbeeld feedback: URL</a:t>
            </a:r>
            <a:endParaRPr/>
          </a:p>
        </p:txBody>
      </p:sp>
      <p:sp>
        <p:nvSpPr>
          <p:cNvPr id="225" name="Google Shape;22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pic>
        <p:nvPicPr>
          <p:cNvPr id="226" name="Google Shape;226;p30"/>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33" name="Google Shape;233;p31"/>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8502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237" name="Google Shape;237;p31"/>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238" name="Google Shape;238;p31"/>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endParaRPr sz="1200">
              <a:solidFill>
                <a:srgbClr val="0000FF"/>
              </a:solidFill>
              <a:latin typeface="Roboto"/>
              <a:ea typeface="Roboto"/>
              <a:cs typeface="Roboto"/>
              <a:sym typeface="Roboto"/>
            </a:endParaRPr>
          </a:p>
        </p:txBody>
      </p:sp>
      <p:pic>
        <p:nvPicPr>
          <p:cNvPr id="239" name="Google Shape;239;p31"/>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240" name="Google Shape;240;p31"/>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241" name="Google Shape;241;p31"/>
          <p:cNvPicPr preferRelativeResize="0"/>
          <p:nvPr/>
        </p:nvPicPr>
        <p:blipFill>
          <a:blip r:embed="rId6">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61" name="Google Shape;61;p14"/>
          <p:cNvSpPr txBox="1">
            <a:spLocks noGrp="1"/>
          </p:cNvSpPr>
          <p:nvPr>
            <p:ph type="body" idx="1"/>
          </p:nvPr>
        </p:nvSpPr>
        <p:spPr>
          <a:xfrm>
            <a:off x="540300" y="1152475"/>
            <a:ext cx="4031700" cy="33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00"/>
                </a:solidFill>
                <a:latin typeface="Roboto"/>
                <a:ea typeface="Roboto"/>
                <a:cs typeface="Roboto"/>
                <a:sym typeface="Roboto"/>
              </a:rPr>
              <a:t>9.00 uur</a:t>
            </a:r>
            <a:endParaRPr sz="1200">
              <a:solidFill>
                <a:srgbClr val="000000"/>
              </a:solidFill>
              <a:latin typeface="Roboto"/>
              <a:ea typeface="Roboto"/>
              <a:cs typeface="Roboto"/>
              <a:sym typeface="Roboto"/>
            </a:endParaRPr>
          </a:p>
          <a:p>
            <a:pPr marL="457200" lvl="0" indent="-304800" algn="l" rtl="0">
              <a:spcBef>
                <a:spcPts val="1600"/>
              </a:spcBef>
              <a:spcAft>
                <a:spcPts val="0"/>
              </a:spcAft>
              <a:buClr>
                <a:srgbClr val="000000"/>
              </a:buClr>
              <a:buSzPts val="1200"/>
              <a:buFont typeface="Roboto"/>
              <a:buChar char="●"/>
            </a:pPr>
            <a:r>
              <a:rPr lang="nl" sz="1200">
                <a:solidFill>
                  <a:srgbClr val="000000"/>
                </a:solidFill>
                <a:latin typeface="Roboto"/>
                <a:ea typeface="Roboto"/>
                <a:cs typeface="Roboto"/>
                <a:sym typeface="Roboto"/>
              </a:rPr>
              <a:t>Dagprogramma doornemen</a:t>
            </a:r>
            <a:endParaRPr sz="1200">
              <a:solidFill>
                <a:srgbClr val="000000"/>
              </a:solidFill>
              <a:latin typeface="Roboto"/>
              <a:ea typeface="Roboto"/>
              <a:cs typeface="Roboto"/>
              <a:sym typeface="Roboto"/>
            </a:endParaRPr>
          </a:p>
          <a:p>
            <a:pPr marL="457200" lvl="0" indent="-304800" algn="l" rtl="0">
              <a:spcBef>
                <a:spcPts val="0"/>
              </a:spcBef>
              <a:spcAft>
                <a:spcPts val="0"/>
              </a:spcAft>
              <a:buClr>
                <a:srgbClr val="000000"/>
              </a:buClr>
              <a:buSzPts val="1200"/>
              <a:buFont typeface="Roboto"/>
              <a:buChar char="●"/>
            </a:pPr>
            <a:r>
              <a:rPr lang="nl" sz="1200">
                <a:solidFill>
                  <a:schemeClr val="dk1"/>
                </a:solidFill>
                <a:latin typeface="Roboto"/>
                <a:ea typeface="Roboto"/>
                <a:cs typeface="Roboto"/>
                <a:sym typeface="Roboto"/>
              </a:rPr>
              <a:t>Voorstelronde</a:t>
            </a:r>
            <a:endParaRPr sz="1200">
              <a:solidFill>
                <a:srgbClr val="000000"/>
              </a:solidFill>
              <a:latin typeface="Roboto"/>
              <a:ea typeface="Roboto"/>
              <a:cs typeface="Roboto"/>
              <a:sym typeface="Roboto"/>
            </a:endParaRPr>
          </a:p>
          <a:p>
            <a:pPr marL="0" lvl="0" indent="0" algn="l" rtl="0">
              <a:spcBef>
                <a:spcPts val="1600"/>
              </a:spcBef>
              <a:spcAft>
                <a:spcPts val="0"/>
              </a:spcAft>
              <a:buNone/>
            </a:pPr>
            <a:r>
              <a:rPr lang="nl" sz="1200">
                <a:solidFill>
                  <a:srgbClr val="000000"/>
                </a:solidFill>
                <a:latin typeface="Roboto"/>
                <a:ea typeface="Roboto"/>
                <a:cs typeface="Roboto"/>
                <a:sym typeface="Roboto"/>
              </a:rPr>
              <a:t>9.15 uur </a:t>
            </a:r>
            <a:endParaRPr sz="1200">
              <a:solidFill>
                <a:srgbClr val="000000"/>
              </a:solidFill>
              <a:latin typeface="Roboto"/>
              <a:ea typeface="Roboto"/>
              <a:cs typeface="Roboto"/>
              <a:sym typeface="Roboto"/>
            </a:endParaRPr>
          </a:p>
          <a:p>
            <a:pPr marL="457200" lvl="0" indent="-304800" algn="l" rtl="0">
              <a:spcBef>
                <a:spcPts val="1600"/>
              </a:spcBef>
              <a:spcAft>
                <a:spcPts val="0"/>
              </a:spcAft>
              <a:buClr>
                <a:srgbClr val="000000"/>
              </a:buClr>
              <a:buSzPts val="1200"/>
              <a:buFont typeface="Roboto"/>
              <a:buChar char="●"/>
            </a:pPr>
            <a:r>
              <a:rPr lang="nl" sz="1200">
                <a:solidFill>
                  <a:srgbClr val="000000"/>
                </a:solidFill>
                <a:latin typeface="Roboto"/>
                <a:ea typeface="Roboto"/>
                <a:cs typeface="Roboto"/>
                <a:sym typeface="Roboto"/>
              </a:rPr>
              <a:t>Theorie uitleggen</a:t>
            </a:r>
            <a:endParaRPr sz="1200">
              <a:solidFill>
                <a:srgbClr val="000000"/>
              </a:solidFill>
              <a:latin typeface="Roboto"/>
              <a:ea typeface="Roboto"/>
              <a:cs typeface="Roboto"/>
              <a:sym typeface="Roboto"/>
            </a:endParaRPr>
          </a:p>
          <a:p>
            <a:pPr marL="0" lvl="0" indent="0" algn="l" rtl="0">
              <a:spcBef>
                <a:spcPts val="1600"/>
              </a:spcBef>
              <a:spcAft>
                <a:spcPts val="0"/>
              </a:spcAft>
              <a:buNone/>
            </a:pPr>
            <a:r>
              <a:rPr lang="nl" sz="1200">
                <a:solidFill>
                  <a:srgbClr val="000000"/>
                </a:solidFill>
                <a:latin typeface="Roboto"/>
                <a:ea typeface="Roboto"/>
                <a:cs typeface="Roboto"/>
                <a:sym typeface="Roboto"/>
              </a:rPr>
              <a:t>10.15</a:t>
            </a:r>
            <a:endParaRPr sz="1200">
              <a:solidFill>
                <a:srgbClr val="000000"/>
              </a:solidFill>
              <a:latin typeface="Roboto"/>
              <a:ea typeface="Roboto"/>
              <a:cs typeface="Roboto"/>
              <a:sym typeface="Roboto"/>
            </a:endParaRPr>
          </a:p>
          <a:p>
            <a:pPr marL="457200" lvl="0" indent="-304800" algn="l" rtl="0">
              <a:spcBef>
                <a:spcPts val="1600"/>
              </a:spcBef>
              <a:spcAft>
                <a:spcPts val="0"/>
              </a:spcAft>
              <a:buClr>
                <a:srgbClr val="000000"/>
              </a:buClr>
              <a:buSzPts val="1200"/>
              <a:buFont typeface="Roboto"/>
              <a:buChar char="●"/>
            </a:pPr>
            <a:r>
              <a:rPr lang="nl" sz="1200">
                <a:solidFill>
                  <a:srgbClr val="000000"/>
                </a:solidFill>
                <a:latin typeface="Roboto"/>
                <a:ea typeface="Roboto"/>
                <a:cs typeface="Roboto"/>
                <a:sym typeface="Roboto"/>
              </a:rPr>
              <a:t>Koffiepauze</a:t>
            </a:r>
            <a:endParaRPr>
              <a:solidFill>
                <a:srgbClr val="000000"/>
              </a:solidFill>
              <a:latin typeface="Roboto"/>
              <a:ea typeface="Roboto"/>
              <a:cs typeface="Roboto"/>
              <a:sym typeface="Roboto"/>
            </a:endParaRPr>
          </a:p>
          <a:p>
            <a:pPr marL="0" lvl="0" indent="0" algn="l" rtl="0">
              <a:spcBef>
                <a:spcPts val="1600"/>
              </a:spcBef>
              <a:spcAft>
                <a:spcPts val="1600"/>
              </a:spcAft>
              <a:buNone/>
            </a:pPr>
            <a:endParaRPr>
              <a:solidFill>
                <a:srgbClr val="000000"/>
              </a:solidFill>
              <a:latin typeface="Roboto"/>
              <a:ea typeface="Roboto"/>
              <a:cs typeface="Roboto"/>
              <a:sym typeface="Roboto"/>
            </a:endParaRPr>
          </a:p>
        </p:txBody>
      </p:sp>
      <p:sp>
        <p:nvSpPr>
          <p:cNvPr id="62" name="Google Shape;62;p14"/>
          <p:cNvSpPr txBox="1">
            <a:spLocks noGrp="1"/>
          </p:cNvSpPr>
          <p:nvPr>
            <p:ph type="title"/>
          </p:nvPr>
        </p:nvSpPr>
        <p:spPr>
          <a:xfrm>
            <a:off x="540300" y="445025"/>
            <a:ext cx="80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Agenda</a:t>
            </a:r>
            <a:endParaRPr>
              <a:latin typeface="Roboto"/>
              <a:ea typeface="Roboto"/>
              <a:cs typeface="Roboto"/>
              <a:sym typeface="Roboto"/>
            </a:endParaRPr>
          </a:p>
        </p:txBody>
      </p:sp>
      <p:sp>
        <p:nvSpPr>
          <p:cNvPr id="63" name="Google Shape;63;p14"/>
          <p:cNvSpPr txBox="1">
            <a:spLocks noGrp="1"/>
          </p:cNvSpPr>
          <p:nvPr>
            <p:ph type="body" idx="1"/>
          </p:nvPr>
        </p:nvSpPr>
        <p:spPr>
          <a:xfrm>
            <a:off x="4572000" y="1169025"/>
            <a:ext cx="4031700" cy="33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200">
                <a:solidFill>
                  <a:schemeClr val="dk1"/>
                </a:solidFill>
                <a:latin typeface="Roboto"/>
                <a:ea typeface="Roboto"/>
                <a:cs typeface="Roboto"/>
                <a:sym typeface="Roboto"/>
              </a:rPr>
              <a:t>10.30 uur</a:t>
            </a:r>
            <a:endParaRPr sz="1200">
              <a:solidFill>
                <a:schemeClr val="dk1"/>
              </a:solidFill>
              <a:latin typeface="Roboto"/>
              <a:ea typeface="Roboto"/>
              <a:cs typeface="Roboto"/>
              <a:sym typeface="Roboto"/>
            </a:endParaRPr>
          </a:p>
          <a:p>
            <a:pPr marL="457200" lvl="0" indent="-304800" algn="l" rtl="0">
              <a:spcBef>
                <a:spcPts val="1600"/>
              </a:spcBef>
              <a:spcAft>
                <a:spcPts val="0"/>
              </a:spcAft>
              <a:buClr>
                <a:schemeClr val="dk1"/>
              </a:buClr>
              <a:buSzPts val="1200"/>
              <a:buFont typeface="Roboto"/>
              <a:buChar char="●"/>
            </a:pPr>
            <a:r>
              <a:rPr lang="nl" sz="1200">
                <a:solidFill>
                  <a:schemeClr val="dk1"/>
                </a:solidFill>
                <a:latin typeface="Roboto"/>
                <a:ea typeface="Roboto"/>
                <a:cs typeface="Roboto"/>
                <a:sym typeface="Roboto"/>
              </a:rPr>
              <a:t>Opdrachten/praktijkvoorbeelden</a:t>
            </a:r>
            <a:endParaRPr sz="1200">
              <a:solidFill>
                <a:srgbClr val="000000"/>
              </a:solidFill>
              <a:latin typeface="Roboto"/>
              <a:ea typeface="Roboto"/>
              <a:cs typeface="Roboto"/>
              <a:sym typeface="Roboto"/>
            </a:endParaRPr>
          </a:p>
          <a:p>
            <a:pPr marL="0" lvl="0" indent="0" algn="l" rtl="0">
              <a:spcBef>
                <a:spcPts val="1600"/>
              </a:spcBef>
              <a:spcAft>
                <a:spcPts val="0"/>
              </a:spcAft>
              <a:buNone/>
            </a:pPr>
            <a:r>
              <a:rPr lang="nl" sz="1200">
                <a:solidFill>
                  <a:srgbClr val="000000"/>
                </a:solidFill>
                <a:latin typeface="Roboto"/>
                <a:ea typeface="Roboto"/>
                <a:cs typeface="Roboto"/>
                <a:sym typeface="Roboto"/>
              </a:rPr>
              <a:t>12.00 uur</a:t>
            </a:r>
            <a:endParaRPr sz="1200">
              <a:solidFill>
                <a:srgbClr val="000000"/>
              </a:solidFill>
              <a:latin typeface="Roboto"/>
              <a:ea typeface="Roboto"/>
              <a:cs typeface="Roboto"/>
              <a:sym typeface="Roboto"/>
            </a:endParaRPr>
          </a:p>
          <a:p>
            <a:pPr marL="457200" lvl="0" indent="-304800" algn="l" rtl="0">
              <a:spcBef>
                <a:spcPts val="1600"/>
              </a:spcBef>
              <a:spcAft>
                <a:spcPts val="0"/>
              </a:spcAft>
              <a:buClr>
                <a:srgbClr val="000000"/>
              </a:buClr>
              <a:buSzPts val="1200"/>
              <a:buFont typeface="Roboto"/>
              <a:buChar char="●"/>
            </a:pPr>
            <a:r>
              <a:rPr lang="nl" sz="1200">
                <a:solidFill>
                  <a:srgbClr val="000000"/>
                </a:solidFill>
                <a:latin typeface="Roboto"/>
                <a:ea typeface="Roboto"/>
                <a:cs typeface="Roboto"/>
                <a:sym typeface="Roboto"/>
              </a:rPr>
              <a:t>Lunch</a:t>
            </a:r>
            <a:endParaRPr sz="1200">
              <a:solidFill>
                <a:srgbClr val="000000"/>
              </a:solidFill>
              <a:latin typeface="Roboto"/>
              <a:ea typeface="Roboto"/>
              <a:cs typeface="Roboto"/>
              <a:sym typeface="Roboto"/>
            </a:endParaRPr>
          </a:p>
          <a:p>
            <a:pPr marL="0" lvl="0" indent="0" algn="l" rtl="0">
              <a:spcBef>
                <a:spcPts val="1600"/>
              </a:spcBef>
              <a:spcAft>
                <a:spcPts val="0"/>
              </a:spcAft>
              <a:buNone/>
            </a:pPr>
            <a:r>
              <a:rPr lang="nl" sz="1200">
                <a:solidFill>
                  <a:srgbClr val="000000"/>
                </a:solidFill>
                <a:latin typeface="Roboto"/>
                <a:ea typeface="Roboto"/>
                <a:cs typeface="Roboto"/>
                <a:sym typeface="Roboto"/>
              </a:rPr>
              <a:t>13.00</a:t>
            </a:r>
            <a:endParaRPr sz="1200">
              <a:solidFill>
                <a:srgbClr val="000000"/>
              </a:solidFill>
              <a:latin typeface="Roboto"/>
              <a:ea typeface="Roboto"/>
              <a:cs typeface="Roboto"/>
              <a:sym typeface="Roboto"/>
            </a:endParaRPr>
          </a:p>
          <a:p>
            <a:pPr marL="457200" lvl="0" indent="-304800" algn="l" rtl="0">
              <a:spcBef>
                <a:spcPts val="1600"/>
              </a:spcBef>
              <a:spcAft>
                <a:spcPts val="0"/>
              </a:spcAft>
              <a:buClr>
                <a:srgbClr val="000000"/>
              </a:buClr>
              <a:buSzPts val="1200"/>
              <a:buFont typeface="Roboto"/>
              <a:buChar char="●"/>
            </a:pPr>
            <a:r>
              <a:rPr lang="nl" sz="1200">
                <a:solidFill>
                  <a:srgbClr val="000000"/>
                </a:solidFill>
                <a:latin typeface="Roboto"/>
                <a:ea typeface="Roboto"/>
                <a:cs typeface="Roboto"/>
                <a:sym typeface="Roboto"/>
              </a:rPr>
              <a:t>Vervolg opdrachten</a:t>
            </a:r>
            <a:endParaRPr sz="1200">
              <a:solidFill>
                <a:srgbClr val="000000"/>
              </a:solidFill>
              <a:latin typeface="Roboto"/>
              <a:ea typeface="Roboto"/>
              <a:cs typeface="Roboto"/>
              <a:sym typeface="Roboto"/>
            </a:endParaRPr>
          </a:p>
          <a:p>
            <a:pPr marL="0" lvl="0" indent="0" algn="l" rtl="0">
              <a:spcBef>
                <a:spcPts val="1600"/>
              </a:spcBef>
              <a:spcAft>
                <a:spcPts val="0"/>
              </a:spcAft>
              <a:buNone/>
            </a:pPr>
            <a:r>
              <a:rPr lang="nl" sz="1200">
                <a:solidFill>
                  <a:srgbClr val="000000"/>
                </a:solidFill>
                <a:latin typeface="Roboto"/>
                <a:ea typeface="Roboto"/>
                <a:cs typeface="Roboto"/>
                <a:sym typeface="Roboto"/>
              </a:rPr>
              <a:t>14.00</a:t>
            </a:r>
            <a:endParaRPr sz="1200">
              <a:solidFill>
                <a:srgbClr val="000000"/>
              </a:solidFill>
              <a:latin typeface="Roboto"/>
              <a:ea typeface="Roboto"/>
              <a:cs typeface="Roboto"/>
              <a:sym typeface="Roboto"/>
            </a:endParaRPr>
          </a:p>
          <a:p>
            <a:pPr marL="0" lvl="0" indent="0" algn="l" rtl="0">
              <a:spcBef>
                <a:spcPts val="1600"/>
              </a:spcBef>
              <a:spcAft>
                <a:spcPts val="0"/>
              </a:spcAft>
              <a:buNone/>
            </a:pPr>
            <a:r>
              <a:rPr lang="nl" sz="1200">
                <a:solidFill>
                  <a:srgbClr val="000000"/>
                </a:solidFill>
                <a:latin typeface="Roboto"/>
                <a:ea typeface="Roboto"/>
                <a:cs typeface="Roboto"/>
                <a:sym typeface="Roboto"/>
              </a:rPr>
              <a:t>Onduidelijkheden /vragen behandelen</a:t>
            </a:r>
            <a:endParaRPr>
              <a:solidFill>
                <a:srgbClr val="000000"/>
              </a:solidFill>
              <a:latin typeface="Roboto"/>
              <a:ea typeface="Roboto"/>
              <a:cs typeface="Roboto"/>
              <a:sym typeface="Roboto"/>
            </a:endParaRPr>
          </a:p>
          <a:p>
            <a:pPr marL="0" lvl="0" indent="0" algn="l" rtl="0">
              <a:spcBef>
                <a:spcPts val="1600"/>
              </a:spcBef>
              <a:spcAft>
                <a:spcPts val="1600"/>
              </a:spcAft>
              <a:buNone/>
            </a:pPr>
            <a:endParaRPr>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48" name="Google Shape;248;p32"/>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252" name="Google Shape;252;p32"/>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253" name="Google Shape;253;p32"/>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latin typeface="Roboto"/>
                <a:ea typeface="Roboto"/>
                <a:cs typeface="Roboto"/>
                <a:sym typeface="Roboto"/>
              </a:rPr>
              <a:t>https://audit.beonder.com/view/tasks</a:t>
            </a:r>
            <a:endParaRPr sz="1200">
              <a:solidFill>
                <a:srgbClr val="0000FF"/>
              </a:solidFill>
              <a:latin typeface="Roboto"/>
              <a:ea typeface="Roboto"/>
              <a:cs typeface="Roboto"/>
              <a:sym typeface="Roboto"/>
            </a:endParaRPr>
          </a:p>
        </p:txBody>
      </p:sp>
      <p:pic>
        <p:nvPicPr>
          <p:cNvPr id="254" name="Google Shape;254;p32"/>
          <p:cNvPicPr preferRelativeResize="0"/>
          <p:nvPr/>
        </p:nvPicPr>
        <p:blipFill>
          <a:blip r:embed="rId3">
            <a:alphaModFix/>
          </a:blip>
          <a:stretch>
            <a:fillRect/>
          </a:stretch>
        </p:blipFill>
        <p:spPr>
          <a:xfrm>
            <a:off x="881088" y="697700"/>
            <a:ext cx="657225" cy="590550"/>
          </a:xfrm>
          <a:prstGeom prst="rect">
            <a:avLst/>
          </a:prstGeom>
          <a:noFill/>
          <a:ln>
            <a:noFill/>
          </a:ln>
        </p:spPr>
      </p:pic>
      <p:pic>
        <p:nvPicPr>
          <p:cNvPr id="255" name="Google Shape;255;p32"/>
          <p:cNvPicPr preferRelativeResize="0"/>
          <p:nvPr/>
        </p:nvPicPr>
        <p:blipFill>
          <a:blip r:embed="rId4">
            <a:alphaModFix/>
          </a:blip>
          <a:stretch>
            <a:fillRect/>
          </a:stretch>
        </p:blipFill>
        <p:spPr>
          <a:xfrm>
            <a:off x="1650850" y="697700"/>
            <a:ext cx="219075" cy="209550"/>
          </a:xfrm>
          <a:prstGeom prst="rect">
            <a:avLst/>
          </a:prstGeom>
          <a:noFill/>
          <a:ln>
            <a:noFill/>
          </a:ln>
        </p:spPr>
      </p:pic>
      <p:pic>
        <p:nvPicPr>
          <p:cNvPr id="256" name="Google Shape;256;p32"/>
          <p:cNvPicPr preferRelativeResize="0"/>
          <p:nvPr/>
        </p:nvPicPr>
        <p:blipFill>
          <a:blip r:embed="rId5">
            <a:alphaModFix/>
          </a:blip>
          <a:stretch>
            <a:fillRect/>
          </a:stretch>
        </p:blipFill>
        <p:spPr>
          <a:xfrm>
            <a:off x="2001200" y="2425175"/>
            <a:ext cx="5196999" cy="3000525"/>
          </a:xfrm>
          <a:prstGeom prst="rect">
            <a:avLst/>
          </a:prstGeom>
          <a:noFill/>
          <a:ln>
            <a:noFill/>
          </a:ln>
        </p:spPr>
      </p:pic>
      <p:pic>
        <p:nvPicPr>
          <p:cNvPr id="257" name="Google Shape;257;p32"/>
          <p:cNvPicPr preferRelativeResize="0"/>
          <p:nvPr/>
        </p:nvPicPr>
        <p:blipFill>
          <a:blip r:embed="rId6">
            <a:alphaModFix/>
          </a:blip>
          <a:stretch>
            <a:fillRect/>
          </a:stretch>
        </p:blipFill>
        <p:spPr>
          <a:xfrm>
            <a:off x="1650850" y="2425175"/>
            <a:ext cx="6147050" cy="3881823"/>
          </a:xfrm>
          <a:prstGeom prst="rect">
            <a:avLst/>
          </a:prstGeom>
          <a:noFill/>
          <a:ln>
            <a:noFill/>
          </a:ln>
        </p:spPr>
      </p:pic>
      <p:pic>
        <p:nvPicPr>
          <p:cNvPr id="258" name="Google Shape;258;p32"/>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65" name="Google Shape;265;p33"/>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Noteren van actiepunten</a:t>
            </a:r>
            <a:endParaRPr sz="1800">
              <a:latin typeface="Roboto"/>
              <a:ea typeface="Roboto"/>
              <a:cs typeface="Roboto"/>
              <a:sym typeface="Roboto"/>
            </a:endParaRPr>
          </a:p>
        </p:txBody>
      </p:sp>
      <p:sp>
        <p:nvSpPr>
          <p:cNvPr id="269" name="Google Shape;269;p33"/>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Jan was bezig met de volgende opdracht: … Ik heb vandaag even met hem meegekeken, en we hebben samen geconstateerd dat de actiepunten verkeerd genoteerd worden. Willen jullie hier even naar kijken?</a:t>
            </a:r>
            <a:endParaRPr>
              <a:latin typeface="Roboto"/>
              <a:ea typeface="Roboto"/>
              <a:cs typeface="Roboto"/>
              <a:sym typeface="Roboto"/>
            </a:endParaRPr>
          </a:p>
        </p:txBody>
      </p:sp>
      <p:sp>
        <p:nvSpPr>
          <p:cNvPr id="270" name="Google Shape;270;p33"/>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latin typeface="Roboto"/>
                <a:ea typeface="Roboto"/>
                <a:cs typeface="Roboto"/>
                <a:sym typeface="Roboto"/>
              </a:rPr>
              <a:t>https://audit.beonder.com/view/tasks</a:t>
            </a:r>
            <a:endParaRPr sz="1200">
              <a:solidFill>
                <a:srgbClr val="0000FF"/>
              </a:solidFill>
              <a:latin typeface="Roboto"/>
              <a:ea typeface="Roboto"/>
              <a:cs typeface="Roboto"/>
              <a:sym typeface="Roboto"/>
            </a:endParaRPr>
          </a:p>
        </p:txBody>
      </p:sp>
      <p:pic>
        <p:nvPicPr>
          <p:cNvPr id="271" name="Google Shape;271;p33"/>
          <p:cNvPicPr preferRelativeResize="0"/>
          <p:nvPr/>
        </p:nvPicPr>
        <p:blipFill>
          <a:blip r:embed="rId3">
            <a:alphaModFix/>
          </a:blip>
          <a:stretch>
            <a:fillRect/>
          </a:stretch>
        </p:blipFill>
        <p:spPr>
          <a:xfrm>
            <a:off x="881088" y="697700"/>
            <a:ext cx="657225" cy="590550"/>
          </a:xfrm>
          <a:prstGeom prst="rect">
            <a:avLst/>
          </a:prstGeom>
          <a:noFill/>
          <a:ln>
            <a:noFill/>
          </a:ln>
        </p:spPr>
      </p:pic>
      <p:pic>
        <p:nvPicPr>
          <p:cNvPr id="272" name="Google Shape;272;p33"/>
          <p:cNvPicPr preferRelativeResize="0"/>
          <p:nvPr/>
        </p:nvPicPr>
        <p:blipFill>
          <a:blip r:embed="rId4">
            <a:alphaModFix/>
          </a:blip>
          <a:stretch>
            <a:fillRect/>
          </a:stretch>
        </p:blipFill>
        <p:spPr>
          <a:xfrm>
            <a:off x="1650850" y="697700"/>
            <a:ext cx="219075" cy="209550"/>
          </a:xfrm>
          <a:prstGeom prst="rect">
            <a:avLst/>
          </a:prstGeom>
          <a:noFill/>
          <a:ln>
            <a:noFill/>
          </a:ln>
        </p:spPr>
      </p:pic>
      <p:pic>
        <p:nvPicPr>
          <p:cNvPr id="273" name="Google Shape;273;p33"/>
          <p:cNvPicPr preferRelativeResize="0"/>
          <p:nvPr/>
        </p:nvPicPr>
        <p:blipFill>
          <a:blip r:embed="rId5">
            <a:alphaModFix/>
          </a:blip>
          <a:stretch>
            <a:fillRect/>
          </a:stretch>
        </p:blipFill>
        <p:spPr>
          <a:xfrm>
            <a:off x="2001200" y="2425175"/>
            <a:ext cx="5196999" cy="3000525"/>
          </a:xfrm>
          <a:prstGeom prst="rect">
            <a:avLst/>
          </a:prstGeom>
          <a:noFill/>
          <a:ln>
            <a:noFill/>
          </a:ln>
        </p:spPr>
      </p:pic>
      <p:pic>
        <p:nvPicPr>
          <p:cNvPr id="274" name="Google Shape;274;p33"/>
          <p:cNvPicPr preferRelativeResize="0"/>
          <p:nvPr/>
        </p:nvPicPr>
        <p:blipFill>
          <a:blip r:embed="rId6">
            <a:alphaModFix/>
          </a:blip>
          <a:stretch>
            <a:fillRect/>
          </a:stretch>
        </p:blipFill>
        <p:spPr>
          <a:xfrm>
            <a:off x="1650850" y="2425175"/>
            <a:ext cx="6147050" cy="3881823"/>
          </a:xfrm>
          <a:prstGeom prst="rect">
            <a:avLst/>
          </a:prstGeom>
          <a:noFill/>
          <a:ln>
            <a:noFill/>
          </a:ln>
        </p:spPr>
      </p:pic>
      <p:pic>
        <p:nvPicPr>
          <p:cNvPr id="275" name="Google Shape;275;p33"/>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82" name="Google Shape;282;p34"/>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4"/>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4"/>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4"/>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286" name="Google Shape;286;p34"/>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287" name="Google Shape;287;p34"/>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288" name="Google Shape;288;p34"/>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289" name="Google Shape;289;p34"/>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290" name="Google Shape;290;p34"/>
          <p:cNvPicPr preferRelativeResize="0"/>
          <p:nvPr/>
        </p:nvPicPr>
        <p:blipFill>
          <a:blip r:embed="rId6">
            <a:alphaModFix/>
          </a:blip>
          <a:stretch>
            <a:fillRect/>
          </a:stretch>
        </p:blipFill>
        <p:spPr>
          <a:xfrm>
            <a:off x="1650850" y="2499000"/>
            <a:ext cx="6214308" cy="3587875"/>
          </a:xfrm>
          <a:prstGeom prst="rect">
            <a:avLst/>
          </a:prstGeom>
          <a:noFill/>
          <a:ln>
            <a:noFill/>
          </a:ln>
        </p:spPr>
      </p:pic>
      <p:pic>
        <p:nvPicPr>
          <p:cNvPr id="291" name="Google Shape;291;p34"/>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Voorbeeld feedback: Beschrijving</a:t>
            </a:r>
            <a:endParaRPr/>
          </a:p>
        </p:txBody>
      </p:sp>
      <p:sp>
        <p:nvSpPr>
          <p:cNvPr id="297" name="Google Shape;29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pic>
        <p:nvPicPr>
          <p:cNvPr id="298" name="Google Shape;298;p35"/>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305" name="Google Shape;305;p36"/>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309" name="Google Shape;309;p36"/>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vul een opmerking in, maar deze komt niet in het rapport te staan. Kunnen jullie hier even naar kijken?</a:t>
            </a:r>
            <a:endParaRPr>
              <a:latin typeface="Roboto"/>
              <a:ea typeface="Roboto"/>
              <a:cs typeface="Roboto"/>
              <a:sym typeface="Roboto"/>
            </a:endParaRPr>
          </a:p>
        </p:txBody>
      </p:sp>
      <p:sp>
        <p:nvSpPr>
          <p:cNvPr id="310" name="Google Shape;310;p36"/>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311" name="Google Shape;311;p36"/>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312" name="Google Shape;312;p36"/>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313" name="Google Shape;313;p36"/>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314" name="Google Shape;314;p36"/>
          <p:cNvSpPr/>
          <p:nvPr/>
        </p:nvSpPr>
        <p:spPr>
          <a:xfrm>
            <a:off x="1630875" y="2117900"/>
            <a:ext cx="6621900" cy="32094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1630875" y="586650"/>
            <a:ext cx="6621900" cy="4560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 name="Google Shape;316;p36"/>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323" name="Google Shape;323;p37"/>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327" name="Google Shape;327;p37"/>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opmerkingenveld gebruikt om een toelichting te geven. Deze tekst wordt echter niet opgenomen in de rapportage.</a:t>
            </a:r>
            <a:endParaRPr>
              <a:latin typeface="Roboto"/>
              <a:ea typeface="Roboto"/>
              <a:cs typeface="Roboto"/>
              <a:sym typeface="Roboto"/>
            </a:endParaRPr>
          </a:p>
        </p:txBody>
      </p:sp>
      <p:sp>
        <p:nvSpPr>
          <p:cNvPr id="328" name="Google Shape;328;p37"/>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329" name="Google Shape;329;p37"/>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330" name="Google Shape;330;p37"/>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331" name="Google Shape;331;p37"/>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332" name="Google Shape;332;p37"/>
          <p:cNvSpPr/>
          <p:nvPr/>
        </p:nvSpPr>
        <p:spPr>
          <a:xfrm>
            <a:off x="1630875" y="2117900"/>
            <a:ext cx="6621900" cy="32094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1630875" y="586650"/>
            <a:ext cx="6621900" cy="456000"/>
          </a:xfrm>
          <a:prstGeom prst="rect">
            <a:avLst/>
          </a:prstGeom>
          <a:solidFill>
            <a:srgbClr val="FFFFFF">
              <a:alpha val="7615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37"/>
          <p:cNvPicPr preferRelativeResize="0"/>
          <p:nvPr/>
        </p:nvPicPr>
        <p:blipFill>
          <a:blip r:embed="rId7">
            <a:alphaModFix/>
          </a:blip>
          <a:stretch>
            <a:fillRect/>
          </a:stretch>
        </p:blipFill>
        <p:spPr>
          <a:xfrm>
            <a:off x="7241025" y="3428925"/>
            <a:ext cx="894450" cy="894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341" name="Google Shape;341;p38"/>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txBox="1"/>
          <p:nvPr/>
        </p:nvSpPr>
        <p:spPr>
          <a:xfrm>
            <a:off x="1600475" y="591250"/>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Mogelijke reactie:</a:t>
            </a:r>
            <a:endParaRPr sz="1800">
              <a:latin typeface="Roboto"/>
              <a:ea typeface="Roboto"/>
              <a:cs typeface="Roboto"/>
              <a:sym typeface="Roboto"/>
            </a:endParaRPr>
          </a:p>
        </p:txBody>
      </p:sp>
      <p:sp>
        <p:nvSpPr>
          <p:cNvPr id="345" name="Google Shape;345;p38"/>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800">
                <a:solidFill>
                  <a:schemeClr val="dk2"/>
                </a:solidFill>
                <a:latin typeface="Roboto"/>
                <a:ea typeface="Roboto"/>
                <a:cs typeface="Roboto"/>
                <a:sym typeface="Roboto"/>
              </a:rPr>
              <a:t>Bedankt voor de feedback, we gaan kijken hoe we dit kunnen oplossen. Heb je het rapport al gedownload om te kijken of hier de opmerking wel wordt opgenomen?</a:t>
            </a:r>
            <a:endParaRPr sz="1800">
              <a:solidFill>
                <a:schemeClr val="dk2"/>
              </a:solidFill>
              <a:latin typeface="Roboto"/>
              <a:ea typeface="Roboto"/>
              <a:cs typeface="Roboto"/>
              <a:sym typeface="Roboto"/>
            </a:endParaRPr>
          </a:p>
          <a:p>
            <a:pPr marL="0" lvl="0" indent="0" algn="l" rtl="0">
              <a:spcBef>
                <a:spcPts val="1600"/>
              </a:spcBef>
              <a:spcAft>
                <a:spcPts val="0"/>
              </a:spcAft>
              <a:buNone/>
            </a:pP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txBox="1">
            <a:spLocks noGrp="1"/>
          </p:cNvSpPr>
          <p:nvPr>
            <p:ph type="title"/>
          </p:nvPr>
        </p:nvSpPr>
        <p:spPr>
          <a:xfrm>
            <a:off x="818025" y="459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Type feedback</a:t>
            </a:r>
            <a:endParaRPr>
              <a:latin typeface="Roboto"/>
              <a:ea typeface="Roboto"/>
              <a:cs typeface="Roboto"/>
              <a:sym typeface="Roboto"/>
            </a:endParaRPr>
          </a:p>
        </p:txBody>
      </p:sp>
      <p:sp>
        <p:nvSpPr>
          <p:cNvPr id="351" name="Google Shape;351;p39"/>
          <p:cNvSpPr txBox="1">
            <a:spLocks noGrp="1"/>
          </p:cNvSpPr>
          <p:nvPr>
            <p:ph type="body" idx="1"/>
          </p:nvPr>
        </p:nvSpPr>
        <p:spPr>
          <a:xfrm>
            <a:off x="818025" y="1152475"/>
            <a:ext cx="801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nl"/>
              <a:t>Optie uit keuzelijst</a:t>
            </a:r>
            <a:endParaRPr/>
          </a:p>
          <a:p>
            <a:pPr marL="457200" lvl="0" indent="-342900" algn="l" rtl="0">
              <a:spcBef>
                <a:spcPts val="1600"/>
              </a:spcBef>
              <a:spcAft>
                <a:spcPts val="0"/>
              </a:spcAft>
              <a:buSzPts val="1800"/>
              <a:buChar char="●"/>
            </a:pPr>
            <a:r>
              <a:rPr lang="nl"/>
              <a:t>Vraag</a:t>
            </a:r>
            <a:endParaRPr/>
          </a:p>
          <a:p>
            <a:pPr marL="457200" lvl="0" indent="-342900" algn="l" rtl="0">
              <a:spcBef>
                <a:spcPts val="0"/>
              </a:spcBef>
              <a:spcAft>
                <a:spcPts val="0"/>
              </a:spcAft>
              <a:buSzPts val="1800"/>
              <a:buChar char="●"/>
            </a:pPr>
            <a:r>
              <a:rPr lang="nl"/>
              <a:t>Bug </a:t>
            </a:r>
            <a:endParaRPr/>
          </a:p>
          <a:p>
            <a:pPr marL="457200" lvl="0" indent="-342900" algn="l" rtl="0">
              <a:spcBef>
                <a:spcPts val="0"/>
              </a:spcBef>
              <a:spcAft>
                <a:spcPts val="0"/>
              </a:spcAft>
              <a:buSzPts val="1800"/>
              <a:buChar char="●"/>
            </a:pPr>
            <a:r>
              <a:rPr lang="nl"/>
              <a:t>Feature</a:t>
            </a:r>
            <a:endParaRPr/>
          </a:p>
          <a:p>
            <a:pPr marL="457200" lvl="0" indent="-342900" algn="l" rtl="0">
              <a:spcBef>
                <a:spcPts val="0"/>
              </a:spcBef>
              <a:spcAft>
                <a:spcPts val="0"/>
              </a:spcAft>
              <a:buSzPts val="1800"/>
              <a:buChar char="●"/>
            </a:pPr>
            <a:r>
              <a:rPr lang="nl"/>
              <a:t>(Geen)</a:t>
            </a:r>
            <a:endParaRPr/>
          </a:p>
        </p:txBody>
      </p:sp>
      <p:pic>
        <p:nvPicPr>
          <p:cNvPr id="352" name="Google Shape;352;p39"/>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353" name="Google Shape;353;p39"/>
          <p:cNvPicPr preferRelativeResize="0"/>
          <p:nvPr/>
        </p:nvPicPr>
        <p:blipFill>
          <a:blip r:embed="rId4">
            <a:alphaModFix amt="57000"/>
          </a:blip>
          <a:stretch>
            <a:fillRect/>
          </a:stretch>
        </p:blipFill>
        <p:spPr>
          <a:xfrm>
            <a:off x="4850025" y="2740725"/>
            <a:ext cx="4047449" cy="2117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latin typeface="Roboto"/>
                <a:ea typeface="Roboto"/>
                <a:cs typeface="Roboto"/>
                <a:sym typeface="Roboto"/>
              </a:rPr>
              <a:t>Vraag</a:t>
            </a:r>
            <a:endParaRPr>
              <a:latin typeface="Roboto"/>
              <a:ea typeface="Roboto"/>
              <a:cs typeface="Roboto"/>
              <a:sym typeface="Roboto"/>
            </a:endParaRPr>
          </a:p>
        </p:txBody>
      </p:sp>
      <p:sp>
        <p:nvSpPr>
          <p:cNvPr id="359" name="Google Shape;359;p40"/>
          <p:cNvSpPr txBox="1">
            <a:spLocks noGrp="1"/>
          </p:cNvSpPr>
          <p:nvPr>
            <p:ph type="body" idx="1"/>
          </p:nvPr>
        </p:nvSpPr>
        <p:spPr>
          <a:xfrm>
            <a:off x="311700" y="1225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i="1">
                <a:solidFill>
                  <a:schemeClr val="dk1"/>
                </a:solidFill>
                <a:latin typeface="Roboto"/>
                <a:ea typeface="Roboto"/>
                <a:cs typeface="Roboto"/>
                <a:sym typeface="Roboto"/>
              </a:rPr>
              <a:t>“De omschrijving bevat een vraag.”</a:t>
            </a:r>
            <a:endParaRPr i="1">
              <a:latin typeface="Roboto"/>
              <a:ea typeface="Roboto"/>
              <a:cs typeface="Roboto"/>
              <a:sym typeface="Roboto"/>
            </a:endParaRPr>
          </a:p>
        </p:txBody>
      </p:sp>
      <p:pic>
        <p:nvPicPr>
          <p:cNvPr id="360" name="Google Shape;360;p40"/>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361" name="Google Shape;361;p40"/>
          <p:cNvSpPr txBox="1">
            <a:spLocks noGrp="1"/>
          </p:cNvSpPr>
          <p:nvPr>
            <p:ph type="body" idx="1"/>
          </p:nvPr>
        </p:nvSpPr>
        <p:spPr>
          <a:xfrm>
            <a:off x="311700" y="3614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62" name="Google Shape;362;p40"/>
          <p:cNvPicPr preferRelativeResize="0"/>
          <p:nvPr/>
        </p:nvPicPr>
        <p:blipFill>
          <a:blip r:embed="rId4">
            <a:alphaModFix amt="80000"/>
          </a:blip>
          <a:stretch>
            <a:fillRect/>
          </a:stretch>
        </p:blipFill>
        <p:spPr>
          <a:xfrm>
            <a:off x="3766701" y="1795200"/>
            <a:ext cx="1610597" cy="14387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latin typeface="Roboto"/>
                <a:ea typeface="Roboto"/>
                <a:cs typeface="Roboto"/>
                <a:sym typeface="Roboto"/>
              </a:rPr>
              <a:t>Bug</a:t>
            </a:r>
            <a:endParaRPr>
              <a:latin typeface="Roboto"/>
              <a:ea typeface="Roboto"/>
              <a:cs typeface="Roboto"/>
              <a:sym typeface="Roboto"/>
            </a:endParaRPr>
          </a:p>
        </p:txBody>
      </p:sp>
      <p:pic>
        <p:nvPicPr>
          <p:cNvPr id="368" name="Google Shape;368;p41"/>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369" name="Google Shape;369;p41"/>
          <p:cNvSpPr txBox="1">
            <a:spLocks noGrp="1"/>
          </p:cNvSpPr>
          <p:nvPr>
            <p:ph type="body" idx="1"/>
          </p:nvPr>
        </p:nvSpPr>
        <p:spPr>
          <a:xfrm>
            <a:off x="311700" y="1225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i="1">
                <a:solidFill>
                  <a:schemeClr val="dk1"/>
                </a:solidFill>
                <a:latin typeface="Roboto"/>
                <a:ea typeface="Roboto"/>
                <a:cs typeface="Roboto"/>
                <a:sym typeface="Roboto"/>
              </a:rPr>
              <a:t>“Er gaat iets fout of iets werkt niet volgens verwachting.”</a:t>
            </a:r>
            <a:endParaRPr i="1">
              <a:latin typeface="Roboto"/>
              <a:ea typeface="Roboto"/>
              <a:cs typeface="Roboto"/>
              <a:sym typeface="Roboto"/>
            </a:endParaRPr>
          </a:p>
        </p:txBody>
      </p:sp>
      <p:sp>
        <p:nvSpPr>
          <p:cNvPr id="370" name="Google Shape;370;p41"/>
          <p:cNvSpPr txBox="1">
            <a:spLocks noGrp="1"/>
          </p:cNvSpPr>
          <p:nvPr>
            <p:ph type="body" idx="1"/>
          </p:nvPr>
        </p:nvSpPr>
        <p:spPr>
          <a:xfrm>
            <a:off x="311700" y="3614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71" name="Google Shape;371;p41"/>
          <p:cNvPicPr preferRelativeResize="0"/>
          <p:nvPr/>
        </p:nvPicPr>
        <p:blipFill>
          <a:blip r:embed="rId4">
            <a:alphaModFix amt="60000"/>
          </a:blip>
          <a:stretch>
            <a:fillRect/>
          </a:stretch>
        </p:blipFill>
        <p:spPr>
          <a:xfrm>
            <a:off x="3538300" y="1793087"/>
            <a:ext cx="2067410" cy="1557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Voorstelronde</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Wie ben je, waar werk je en wat is je functie?</a:t>
            </a:r>
            <a:endParaRPr/>
          </a:p>
          <a:p>
            <a:pPr marL="457200" lvl="0" indent="-342900" algn="l" rtl="0">
              <a:spcBef>
                <a:spcPts val="0"/>
              </a:spcBef>
              <a:spcAft>
                <a:spcPts val="0"/>
              </a:spcAft>
              <a:buSzPts val="1800"/>
              <a:buChar char="●"/>
            </a:pPr>
            <a:r>
              <a:rPr lang="nl"/>
              <a:t>Welke verantwoordelijkheden binnen het systeem?</a:t>
            </a:r>
            <a:endParaRPr/>
          </a:p>
        </p:txBody>
      </p:sp>
      <p:pic>
        <p:nvPicPr>
          <p:cNvPr id="70" name="Google Shape;70;p15"/>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latin typeface="Roboto"/>
                <a:ea typeface="Roboto"/>
                <a:cs typeface="Roboto"/>
                <a:sym typeface="Roboto"/>
              </a:rPr>
              <a:t>Feature</a:t>
            </a:r>
            <a:endParaRPr>
              <a:latin typeface="Roboto"/>
              <a:ea typeface="Roboto"/>
              <a:cs typeface="Roboto"/>
              <a:sym typeface="Roboto"/>
            </a:endParaRPr>
          </a:p>
        </p:txBody>
      </p:sp>
      <p:pic>
        <p:nvPicPr>
          <p:cNvPr id="377" name="Google Shape;377;p42"/>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378" name="Google Shape;378;p42"/>
          <p:cNvSpPr txBox="1">
            <a:spLocks noGrp="1"/>
          </p:cNvSpPr>
          <p:nvPr>
            <p:ph type="body" idx="1"/>
          </p:nvPr>
        </p:nvSpPr>
        <p:spPr>
          <a:xfrm>
            <a:off x="311700" y="1225925"/>
            <a:ext cx="8520600" cy="8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sz="1600" i="1">
                <a:solidFill>
                  <a:schemeClr val="dk1"/>
                </a:solidFill>
                <a:latin typeface="Roboto"/>
                <a:ea typeface="Roboto"/>
                <a:cs typeface="Roboto"/>
                <a:sym typeface="Roboto"/>
              </a:rPr>
              <a:t>“Een functionaliteit die nog niet bestaat, een mogelijke toevoeging voor het huidige systeem.”</a:t>
            </a:r>
            <a:endParaRPr sz="1600" i="1">
              <a:latin typeface="Roboto"/>
              <a:ea typeface="Roboto"/>
              <a:cs typeface="Roboto"/>
              <a:sym typeface="Roboto"/>
            </a:endParaRPr>
          </a:p>
        </p:txBody>
      </p:sp>
      <p:sp>
        <p:nvSpPr>
          <p:cNvPr id="379" name="Google Shape;379;p42"/>
          <p:cNvSpPr txBox="1">
            <a:spLocks noGrp="1"/>
          </p:cNvSpPr>
          <p:nvPr>
            <p:ph type="body" idx="1"/>
          </p:nvPr>
        </p:nvSpPr>
        <p:spPr>
          <a:xfrm>
            <a:off x="311700" y="3614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80" name="Google Shape;380;p42"/>
          <p:cNvPicPr preferRelativeResize="0"/>
          <p:nvPr/>
        </p:nvPicPr>
        <p:blipFill>
          <a:blip r:embed="rId4">
            <a:alphaModFix amt="50000"/>
          </a:blip>
          <a:stretch>
            <a:fillRect/>
          </a:stretch>
        </p:blipFill>
        <p:spPr>
          <a:xfrm>
            <a:off x="3607963" y="1825638"/>
            <a:ext cx="1928074" cy="14922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Koffiepauze</a:t>
            </a:r>
            <a:endParaRPr/>
          </a:p>
        </p:txBody>
      </p:sp>
      <p:sp>
        <p:nvSpPr>
          <p:cNvPr id="386" name="Google Shape;38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87" name="Google Shape;387;p43"/>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latin typeface="Roboto"/>
                <a:ea typeface="Roboto"/>
                <a:cs typeface="Roboto"/>
                <a:sym typeface="Roboto"/>
              </a:rPr>
              <a:t>Oefening</a:t>
            </a:r>
            <a:endParaRPr>
              <a:latin typeface="Roboto"/>
              <a:ea typeface="Roboto"/>
              <a:cs typeface="Roboto"/>
              <a:sym typeface="Roboto"/>
            </a:endParaRPr>
          </a:p>
        </p:txBody>
      </p:sp>
      <p:sp>
        <p:nvSpPr>
          <p:cNvPr id="393" name="Google Shape;393;p44"/>
          <p:cNvSpPr txBox="1">
            <a:spLocks noGrp="1"/>
          </p:cNvSpPr>
          <p:nvPr>
            <p:ph type="body" idx="1"/>
          </p:nvPr>
        </p:nvSpPr>
        <p:spPr>
          <a:xfrm>
            <a:off x="311700" y="1848975"/>
            <a:ext cx="8520600" cy="2719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nl"/>
              <a:t>Vraag, bug of feature?</a:t>
            </a:r>
            <a:endParaRPr/>
          </a:p>
        </p:txBody>
      </p:sp>
      <p:pic>
        <p:nvPicPr>
          <p:cNvPr id="394" name="Google Shape;394;p44"/>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01" name="Google Shape;401;p45"/>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5"/>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5"/>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5"/>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Hoofdstuk afgevinkt</a:t>
            </a:r>
            <a:endParaRPr sz="1800">
              <a:latin typeface="Roboto"/>
              <a:ea typeface="Roboto"/>
              <a:cs typeface="Roboto"/>
              <a:sym typeface="Roboto"/>
            </a:endParaRPr>
          </a:p>
        </p:txBody>
      </p:sp>
      <p:sp>
        <p:nvSpPr>
          <p:cNvPr id="405" name="Google Shape;405;p45"/>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Hoofdstuk 1.2 is afgevinkt, maar alle vragen zijn nog niet ingevuld. Hoort dit zo of zit er een fout in het systeem?</a:t>
            </a:r>
            <a:endParaRPr>
              <a:latin typeface="Roboto"/>
              <a:ea typeface="Roboto"/>
              <a:cs typeface="Roboto"/>
              <a:sym typeface="Roboto"/>
            </a:endParaRPr>
          </a:p>
        </p:txBody>
      </p:sp>
      <p:sp>
        <p:nvSpPr>
          <p:cNvPr id="406" name="Google Shape;406;p45"/>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407" name="Google Shape;407;p45"/>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408" name="Google Shape;408;p45"/>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409" name="Google Shape;409;p45"/>
          <p:cNvPicPr preferRelativeResize="0"/>
          <p:nvPr/>
        </p:nvPicPr>
        <p:blipFill>
          <a:blip r:embed="rId6">
            <a:alphaModFix/>
          </a:blip>
          <a:stretch>
            <a:fillRect/>
          </a:stretch>
        </p:blipFill>
        <p:spPr>
          <a:xfrm>
            <a:off x="2001200" y="2425175"/>
            <a:ext cx="5196999" cy="3000525"/>
          </a:xfrm>
          <a:prstGeom prst="rect">
            <a:avLst/>
          </a:prstGeom>
          <a:noFill/>
          <a:ln>
            <a:noFill/>
          </a:ln>
        </p:spPr>
      </p:pic>
      <p:pic>
        <p:nvPicPr>
          <p:cNvPr id="410" name="Google Shape;410;p45"/>
          <p:cNvPicPr preferRelativeResize="0"/>
          <p:nvPr/>
        </p:nvPicPr>
        <p:blipFill>
          <a:blip r:embed="rId7">
            <a:alphaModFix/>
          </a:blip>
          <a:stretch>
            <a:fillRect/>
          </a:stretch>
        </p:blipFill>
        <p:spPr>
          <a:xfrm>
            <a:off x="2056650" y="2473775"/>
            <a:ext cx="5086123" cy="2903349"/>
          </a:xfrm>
          <a:prstGeom prst="rect">
            <a:avLst/>
          </a:prstGeom>
          <a:noFill/>
          <a:ln>
            <a:noFill/>
          </a:ln>
        </p:spPr>
      </p:pic>
      <p:sp>
        <p:nvSpPr>
          <p:cNvPr id="411" name="Google Shape;411;p45"/>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VRAAG</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18" name="Google Shape;418;p46"/>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Telling actiepunten</a:t>
            </a:r>
            <a:endParaRPr sz="1800">
              <a:latin typeface="Roboto"/>
              <a:ea typeface="Roboto"/>
              <a:cs typeface="Roboto"/>
              <a:sym typeface="Roboto"/>
            </a:endParaRPr>
          </a:p>
        </p:txBody>
      </p:sp>
      <p:sp>
        <p:nvSpPr>
          <p:cNvPr id="422" name="Google Shape;422;p46"/>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5 actiepunten ingesteld, terwijl de teller op 8 staat. </a:t>
            </a:r>
            <a:endParaRPr>
              <a:latin typeface="Roboto"/>
              <a:ea typeface="Roboto"/>
              <a:cs typeface="Roboto"/>
              <a:sym typeface="Roboto"/>
            </a:endParaRPr>
          </a:p>
        </p:txBody>
      </p:sp>
      <p:sp>
        <p:nvSpPr>
          <p:cNvPr id="423" name="Google Shape;423;p46"/>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424" name="Google Shape;424;p46"/>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425" name="Google Shape;425;p46"/>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426" name="Google Shape;426;p46"/>
          <p:cNvPicPr preferRelativeResize="0"/>
          <p:nvPr/>
        </p:nvPicPr>
        <p:blipFill>
          <a:blip r:embed="rId6">
            <a:alphaModFix/>
          </a:blip>
          <a:stretch>
            <a:fillRect/>
          </a:stretch>
        </p:blipFill>
        <p:spPr>
          <a:xfrm>
            <a:off x="2001200" y="2425175"/>
            <a:ext cx="5196999" cy="3000525"/>
          </a:xfrm>
          <a:prstGeom prst="rect">
            <a:avLst/>
          </a:prstGeom>
          <a:noFill/>
          <a:ln>
            <a:noFill/>
          </a:ln>
        </p:spPr>
      </p:pic>
      <p:pic>
        <p:nvPicPr>
          <p:cNvPr id="427" name="Google Shape;427;p46"/>
          <p:cNvPicPr preferRelativeResize="0"/>
          <p:nvPr/>
        </p:nvPicPr>
        <p:blipFill>
          <a:blip r:embed="rId7">
            <a:alphaModFix/>
          </a:blip>
          <a:stretch>
            <a:fillRect/>
          </a:stretch>
        </p:blipFill>
        <p:spPr>
          <a:xfrm>
            <a:off x="2050125" y="2473200"/>
            <a:ext cx="5099149" cy="2740977"/>
          </a:xfrm>
          <a:prstGeom prst="rect">
            <a:avLst/>
          </a:prstGeom>
          <a:noFill/>
          <a:ln>
            <a:noFill/>
          </a:ln>
        </p:spPr>
      </p:pic>
      <p:sp>
        <p:nvSpPr>
          <p:cNvPr id="428" name="Google Shape;428;p46"/>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BUG</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35" name="Google Shape;435;p47"/>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7"/>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7"/>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7"/>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Opmerkingenveld niet in rapport</a:t>
            </a:r>
            <a:endParaRPr sz="1800">
              <a:latin typeface="Roboto"/>
              <a:ea typeface="Roboto"/>
              <a:cs typeface="Roboto"/>
              <a:sym typeface="Roboto"/>
            </a:endParaRPr>
          </a:p>
        </p:txBody>
      </p:sp>
      <p:sp>
        <p:nvSpPr>
          <p:cNvPr id="439" name="Google Shape;439;p47"/>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heb bij de vraag “is er sprake van een verhoogd risico?” antwoord “ja” geselecteerd. (hoofdstuk 1. Risicobeoordeling). Vervolgens heb ik het opmerkignenveld gebruikt om een toelichting te geven. Deze tekst wordt echter niet opgenomen in de rapportage.</a:t>
            </a:r>
            <a:endParaRPr>
              <a:latin typeface="Roboto"/>
              <a:ea typeface="Roboto"/>
              <a:cs typeface="Roboto"/>
              <a:sym typeface="Roboto"/>
            </a:endParaRPr>
          </a:p>
        </p:txBody>
      </p:sp>
      <p:sp>
        <p:nvSpPr>
          <p:cNvPr id="440" name="Google Shape;440;p47"/>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441" name="Google Shape;441;p47"/>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442" name="Google Shape;442;p47"/>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443" name="Google Shape;443;p47"/>
          <p:cNvPicPr preferRelativeResize="0"/>
          <p:nvPr/>
        </p:nvPicPr>
        <p:blipFill>
          <a:blip r:embed="rId6">
            <a:alphaModFix/>
          </a:blip>
          <a:stretch>
            <a:fillRect/>
          </a:stretch>
        </p:blipFill>
        <p:spPr>
          <a:xfrm>
            <a:off x="2001200" y="2425175"/>
            <a:ext cx="5196999" cy="3000525"/>
          </a:xfrm>
          <a:prstGeom prst="rect">
            <a:avLst/>
          </a:prstGeom>
          <a:noFill/>
          <a:ln>
            <a:noFill/>
          </a:ln>
        </p:spPr>
      </p:pic>
      <p:sp>
        <p:nvSpPr>
          <p:cNvPr id="444" name="Google Shape;444;p47"/>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BUG</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51" name="Google Shape;451;p48"/>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8"/>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8"/>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8"/>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Foto toevoegen aan aanbeveling</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p:txBody>
      </p:sp>
      <p:sp>
        <p:nvSpPr>
          <p:cNvPr id="455" name="Google Shape;455;p48"/>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wil graag bij het invullen van een aanbeveling 1 foto toevoegen die ook in het rapport wordt getoond. Met name bij de toepassing van Beonder Forms op een tablet/iphone is dat een hele mooie toevoeging.</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456" name="Google Shape;456;p48"/>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p:txBody>
      </p:sp>
      <p:pic>
        <p:nvPicPr>
          <p:cNvPr id="457" name="Google Shape;457;p48"/>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458" name="Google Shape;458;p48"/>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459" name="Google Shape;459;p48"/>
          <p:cNvPicPr preferRelativeResize="0"/>
          <p:nvPr/>
        </p:nvPicPr>
        <p:blipFill>
          <a:blip r:embed="rId6">
            <a:alphaModFix/>
          </a:blip>
          <a:stretch>
            <a:fillRect/>
          </a:stretch>
        </p:blipFill>
        <p:spPr>
          <a:xfrm>
            <a:off x="2001200" y="2425175"/>
            <a:ext cx="5196999" cy="3000525"/>
          </a:xfrm>
          <a:prstGeom prst="rect">
            <a:avLst/>
          </a:prstGeom>
          <a:noFill/>
          <a:ln>
            <a:noFill/>
          </a:ln>
        </p:spPr>
      </p:pic>
      <p:pic>
        <p:nvPicPr>
          <p:cNvPr id="460" name="Google Shape;460;p48"/>
          <p:cNvPicPr preferRelativeResize="0"/>
          <p:nvPr/>
        </p:nvPicPr>
        <p:blipFill>
          <a:blip r:embed="rId7">
            <a:alphaModFix/>
          </a:blip>
          <a:stretch>
            <a:fillRect/>
          </a:stretch>
        </p:blipFill>
        <p:spPr>
          <a:xfrm>
            <a:off x="2050125" y="2473200"/>
            <a:ext cx="5099149" cy="2740977"/>
          </a:xfrm>
          <a:prstGeom prst="rect">
            <a:avLst/>
          </a:prstGeom>
          <a:noFill/>
          <a:ln>
            <a:noFill/>
          </a:ln>
        </p:spPr>
      </p:pic>
      <p:sp>
        <p:nvSpPr>
          <p:cNvPr id="461" name="Google Shape;461;p48"/>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FEATURE</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68" name="Google Shape;468;p49"/>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9"/>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9"/>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9"/>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Gebruikersnaam aanpassen</a:t>
            </a:r>
            <a:endParaRPr sz="1800">
              <a:latin typeface="Roboto"/>
              <a:ea typeface="Roboto"/>
              <a:cs typeface="Roboto"/>
              <a:sym typeface="Roboto"/>
            </a:endParaRPr>
          </a:p>
        </p:txBody>
      </p:sp>
      <p:sp>
        <p:nvSpPr>
          <p:cNvPr id="472" name="Google Shape;472;p49"/>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Ik zou graag mijn gebruikersnaam willen aanpassen. Ik bevind me nu in het onderdeel accountinstellingen, maar kan niet zien waar ik dit kan wijzigen. </a:t>
            </a:r>
            <a:endParaRPr>
              <a:latin typeface="Roboto"/>
              <a:ea typeface="Roboto"/>
              <a:cs typeface="Roboto"/>
              <a:sym typeface="Roboto"/>
            </a:endParaRPr>
          </a:p>
        </p:txBody>
      </p:sp>
      <p:sp>
        <p:nvSpPr>
          <p:cNvPr id="473" name="Google Shape;473;p49"/>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account/userdetails</a:t>
            </a:r>
            <a:endParaRPr sz="1200">
              <a:solidFill>
                <a:srgbClr val="0000FF"/>
              </a:solidFill>
              <a:latin typeface="Roboto"/>
              <a:ea typeface="Roboto"/>
              <a:cs typeface="Roboto"/>
              <a:sym typeface="Roboto"/>
            </a:endParaRPr>
          </a:p>
        </p:txBody>
      </p:sp>
      <p:pic>
        <p:nvPicPr>
          <p:cNvPr id="474" name="Google Shape;474;p49"/>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475" name="Google Shape;475;p49"/>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476" name="Google Shape;476;p49"/>
          <p:cNvPicPr preferRelativeResize="0"/>
          <p:nvPr/>
        </p:nvPicPr>
        <p:blipFill>
          <a:blip r:embed="rId6">
            <a:alphaModFix/>
          </a:blip>
          <a:stretch>
            <a:fillRect/>
          </a:stretch>
        </p:blipFill>
        <p:spPr>
          <a:xfrm>
            <a:off x="2001200" y="2425175"/>
            <a:ext cx="5196999" cy="3000525"/>
          </a:xfrm>
          <a:prstGeom prst="rect">
            <a:avLst/>
          </a:prstGeom>
          <a:noFill/>
          <a:ln>
            <a:noFill/>
          </a:ln>
        </p:spPr>
      </p:pic>
      <p:pic>
        <p:nvPicPr>
          <p:cNvPr id="477" name="Google Shape;477;p49"/>
          <p:cNvPicPr preferRelativeResize="0"/>
          <p:nvPr/>
        </p:nvPicPr>
        <p:blipFill>
          <a:blip r:embed="rId7">
            <a:alphaModFix/>
          </a:blip>
          <a:stretch>
            <a:fillRect/>
          </a:stretch>
        </p:blipFill>
        <p:spPr>
          <a:xfrm>
            <a:off x="2045975" y="2466625"/>
            <a:ext cx="5107452" cy="2917625"/>
          </a:xfrm>
          <a:prstGeom prst="rect">
            <a:avLst/>
          </a:prstGeom>
          <a:noFill/>
          <a:ln>
            <a:noFill/>
          </a:ln>
        </p:spPr>
      </p:pic>
      <p:sp>
        <p:nvSpPr>
          <p:cNvPr id="478" name="Google Shape;478;p49"/>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(GEEN)</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85" name="Google Shape;485;p50"/>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0"/>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0"/>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0"/>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Widget afgeronde opdrachten </a:t>
            </a:r>
            <a:endParaRPr sz="1800">
              <a:latin typeface="Roboto"/>
              <a:ea typeface="Roboto"/>
              <a:cs typeface="Roboto"/>
              <a:sym typeface="Roboto"/>
            </a:endParaRPr>
          </a:p>
        </p:txBody>
      </p:sp>
      <p:sp>
        <p:nvSpPr>
          <p:cNvPr id="489" name="Google Shape;489;p50"/>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We zouden graag een widget op het dashboard willen plaatsen waar je per gebruiker het aantal afgeronde opdrachten kunt zien. </a:t>
            </a:r>
            <a:endParaRPr>
              <a:latin typeface="Roboto"/>
              <a:ea typeface="Roboto"/>
              <a:cs typeface="Roboto"/>
              <a:sym typeface="Roboto"/>
            </a:endParaRPr>
          </a:p>
        </p:txBody>
      </p:sp>
      <p:sp>
        <p:nvSpPr>
          <p:cNvPr id="490" name="Google Shape;490;p50"/>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dashboard/</a:t>
            </a:r>
            <a:endParaRPr sz="1200">
              <a:solidFill>
                <a:srgbClr val="0000FF"/>
              </a:solidFill>
              <a:latin typeface="Roboto"/>
              <a:ea typeface="Roboto"/>
              <a:cs typeface="Roboto"/>
              <a:sym typeface="Roboto"/>
            </a:endParaRPr>
          </a:p>
        </p:txBody>
      </p:sp>
      <p:pic>
        <p:nvPicPr>
          <p:cNvPr id="491" name="Google Shape;491;p50"/>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492" name="Google Shape;492;p50"/>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493" name="Google Shape;493;p50"/>
          <p:cNvPicPr preferRelativeResize="0"/>
          <p:nvPr/>
        </p:nvPicPr>
        <p:blipFill>
          <a:blip r:embed="rId6">
            <a:alphaModFix/>
          </a:blip>
          <a:stretch>
            <a:fillRect/>
          </a:stretch>
        </p:blipFill>
        <p:spPr>
          <a:xfrm>
            <a:off x="2001200" y="2425175"/>
            <a:ext cx="5196999" cy="3000525"/>
          </a:xfrm>
          <a:prstGeom prst="rect">
            <a:avLst/>
          </a:prstGeom>
          <a:noFill/>
          <a:ln>
            <a:noFill/>
          </a:ln>
        </p:spPr>
      </p:pic>
      <p:pic>
        <p:nvPicPr>
          <p:cNvPr id="494" name="Google Shape;494;p50"/>
          <p:cNvPicPr preferRelativeResize="0"/>
          <p:nvPr/>
        </p:nvPicPr>
        <p:blipFill>
          <a:blip r:embed="rId7">
            <a:alphaModFix/>
          </a:blip>
          <a:stretch>
            <a:fillRect/>
          </a:stretch>
        </p:blipFill>
        <p:spPr>
          <a:xfrm>
            <a:off x="2050775" y="2470425"/>
            <a:ext cx="5097852" cy="2910024"/>
          </a:xfrm>
          <a:prstGeom prst="rect">
            <a:avLst/>
          </a:prstGeom>
          <a:noFill/>
          <a:ln>
            <a:noFill/>
          </a:ln>
        </p:spPr>
      </p:pic>
      <p:sp>
        <p:nvSpPr>
          <p:cNvPr id="495" name="Google Shape;495;p50"/>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FEATURE</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502" name="Google Shape;502;p51"/>
          <p:cNvSpPr/>
          <p:nvPr/>
        </p:nvSpPr>
        <p:spPr>
          <a:xfrm>
            <a:off x="-146950" y="-9800"/>
            <a:ext cx="9630600" cy="526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1"/>
          <p:cNvSpPr/>
          <p:nvPr/>
        </p:nvSpPr>
        <p:spPr>
          <a:xfrm>
            <a:off x="774050" y="445025"/>
            <a:ext cx="7788600" cy="4729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1"/>
          <p:cNvSpPr/>
          <p:nvPr/>
        </p:nvSpPr>
        <p:spPr>
          <a:xfrm>
            <a:off x="-538850" y="-33525"/>
            <a:ext cx="10277100" cy="372300"/>
          </a:xfrm>
          <a:prstGeom prst="rect">
            <a:avLst/>
          </a:prstGeom>
          <a:solidFill>
            <a:srgbClr val="216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1"/>
          <p:cNvSpPr txBox="1"/>
          <p:nvPr/>
        </p:nvSpPr>
        <p:spPr>
          <a:xfrm>
            <a:off x="1869925" y="574475"/>
            <a:ext cx="4002000" cy="4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latin typeface="Roboto"/>
                <a:ea typeface="Roboto"/>
                <a:cs typeface="Roboto"/>
                <a:sym typeface="Roboto"/>
              </a:rPr>
              <a:t>Fotoblad niet zichtbaar</a:t>
            </a:r>
            <a:endParaRPr sz="1800">
              <a:latin typeface="Roboto"/>
              <a:ea typeface="Roboto"/>
              <a:cs typeface="Roboto"/>
              <a:sym typeface="Roboto"/>
            </a:endParaRPr>
          </a:p>
        </p:txBody>
      </p:sp>
      <p:sp>
        <p:nvSpPr>
          <p:cNvPr id="506" name="Google Shape;506;p51"/>
          <p:cNvSpPr txBox="1"/>
          <p:nvPr/>
        </p:nvSpPr>
        <p:spPr>
          <a:xfrm>
            <a:off x="1600475" y="1047250"/>
            <a:ext cx="6838800" cy="992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Het fotoblad is wel zichtbaar in de preview, maar niet in de download. Kunnen jullie dit oplossen?</a:t>
            </a:r>
            <a:endParaRPr>
              <a:latin typeface="Roboto"/>
              <a:ea typeface="Roboto"/>
              <a:cs typeface="Roboto"/>
              <a:sym typeface="Roboto"/>
            </a:endParaRPr>
          </a:p>
        </p:txBody>
      </p:sp>
      <p:sp>
        <p:nvSpPr>
          <p:cNvPr id="507" name="Google Shape;507;p51"/>
          <p:cNvSpPr txBox="1"/>
          <p:nvPr/>
        </p:nvSpPr>
        <p:spPr>
          <a:xfrm>
            <a:off x="1600475" y="2039550"/>
            <a:ext cx="4104900" cy="30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200">
                <a:solidFill>
                  <a:srgbClr val="0000FF"/>
                </a:solidFill>
                <a:uFill>
                  <a:noFill/>
                </a:uFill>
                <a:latin typeface="Roboto"/>
                <a:ea typeface="Roboto"/>
                <a:cs typeface="Roboto"/>
                <a:sym typeface="Roboto"/>
                <a:hlinkClick r:id="rId3"/>
              </a:rPr>
              <a:t>https://audit.beonder.com/</a:t>
            </a:r>
            <a:r>
              <a:rPr lang="nl" sz="1200">
                <a:solidFill>
                  <a:srgbClr val="0000FF"/>
                </a:solidFill>
                <a:latin typeface="Roboto"/>
                <a:ea typeface="Roboto"/>
                <a:cs typeface="Roboto"/>
                <a:sym typeface="Roboto"/>
              </a:rPr>
              <a:t>form/assignment/3409</a:t>
            </a:r>
            <a:endParaRPr sz="1200">
              <a:solidFill>
                <a:srgbClr val="0000FF"/>
              </a:solidFill>
              <a:latin typeface="Roboto"/>
              <a:ea typeface="Roboto"/>
              <a:cs typeface="Roboto"/>
              <a:sym typeface="Roboto"/>
            </a:endParaRPr>
          </a:p>
          <a:p>
            <a:pPr marL="0" lvl="0" indent="0" algn="l" rtl="0">
              <a:spcBef>
                <a:spcPts val="0"/>
              </a:spcBef>
              <a:spcAft>
                <a:spcPts val="0"/>
              </a:spcAft>
              <a:buNone/>
            </a:pPr>
            <a:endParaRPr sz="1200">
              <a:solidFill>
                <a:srgbClr val="0000FF"/>
              </a:solidFill>
              <a:latin typeface="Roboto"/>
              <a:ea typeface="Roboto"/>
              <a:cs typeface="Roboto"/>
              <a:sym typeface="Roboto"/>
            </a:endParaRPr>
          </a:p>
        </p:txBody>
      </p:sp>
      <p:pic>
        <p:nvPicPr>
          <p:cNvPr id="508" name="Google Shape;508;p51"/>
          <p:cNvPicPr preferRelativeResize="0"/>
          <p:nvPr/>
        </p:nvPicPr>
        <p:blipFill>
          <a:blip r:embed="rId4">
            <a:alphaModFix/>
          </a:blip>
          <a:stretch>
            <a:fillRect/>
          </a:stretch>
        </p:blipFill>
        <p:spPr>
          <a:xfrm>
            <a:off x="881088" y="697700"/>
            <a:ext cx="657225" cy="590550"/>
          </a:xfrm>
          <a:prstGeom prst="rect">
            <a:avLst/>
          </a:prstGeom>
          <a:noFill/>
          <a:ln>
            <a:noFill/>
          </a:ln>
        </p:spPr>
      </p:pic>
      <p:pic>
        <p:nvPicPr>
          <p:cNvPr id="509" name="Google Shape;509;p51"/>
          <p:cNvPicPr preferRelativeResize="0"/>
          <p:nvPr/>
        </p:nvPicPr>
        <p:blipFill>
          <a:blip r:embed="rId5">
            <a:alphaModFix/>
          </a:blip>
          <a:stretch>
            <a:fillRect/>
          </a:stretch>
        </p:blipFill>
        <p:spPr>
          <a:xfrm>
            <a:off x="1650850" y="697700"/>
            <a:ext cx="219075" cy="209550"/>
          </a:xfrm>
          <a:prstGeom prst="rect">
            <a:avLst/>
          </a:prstGeom>
          <a:noFill/>
          <a:ln>
            <a:noFill/>
          </a:ln>
        </p:spPr>
      </p:pic>
      <p:pic>
        <p:nvPicPr>
          <p:cNvPr id="510" name="Google Shape;510;p51"/>
          <p:cNvPicPr preferRelativeResize="0"/>
          <p:nvPr/>
        </p:nvPicPr>
        <p:blipFill>
          <a:blip r:embed="rId6">
            <a:alphaModFix/>
          </a:blip>
          <a:stretch>
            <a:fillRect/>
          </a:stretch>
        </p:blipFill>
        <p:spPr>
          <a:xfrm>
            <a:off x="2001200" y="2425175"/>
            <a:ext cx="5196999" cy="3000525"/>
          </a:xfrm>
          <a:prstGeom prst="rect">
            <a:avLst/>
          </a:prstGeom>
          <a:noFill/>
          <a:ln>
            <a:noFill/>
          </a:ln>
        </p:spPr>
      </p:pic>
      <p:pic>
        <p:nvPicPr>
          <p:cNvPr id="511" name="Google Shape;511;p51"/>
          <p:cNvPicPr preferRelativeResize="0"/>
          <p:nvPr/>
        </p:nvPicPr>
        <p:blipFill>
          <a:blip r:embed="rId7">
            <a:alphaModFix/>
          </a:blip>
          <a:stretch>
            <a:fillRect/>
          </a:stretch>
        </p:blipFill>
        <p:spPr>
          <a:xfrm>
            <a:off x="2036200" y="2425176"/>
            <a:ext cx="5127025" cy="2953650"/>
          </a:xfrm>
          <a:prstGeom prst="rect">
            <a:avLst/>
          </a:prstGeom>
          <a:noFill/>
          <a:ln>
            <a:noFill/>
          </a:ln>
        </p:spPr>
      </p:pic>
      <p:sp>
        <p:nvSpPr>
          <p:cNvPr id="512" name="Google Shape;512;p51"/>
          <p:cNvSpPr/>
          <p:nvPr/>
        </p:nvSpPr>
        <p:spPr>
          <a:xfrm>
            <a:off x="6721150" y="4071175"/>
            <a:ext cx="1588500" cy="497700"/>
          </a:xfrm>
          <a:prstGeom prst="roundRect">
            <a:avLst>
              <a:gd name="adj" fmla="val 16667"/>
            </a:avLst>
          </a:prstGeom>
          <a:solidFill>
            <a:srgbClr val="FFC8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Medium"/>
                <a:ea typeface="Roboto Medium"/>
                <a:cs typeface="Roboto Medium"/>
                <a:sym typeface="Roboto Medium"/>
              </a:rPr>
              <a:t>VRAAG</a:t>
            </a:r>
            <a:endParaRPr>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4842547" y="2934800"/>
            <a:ext cx="4144403" cy="2571750"/>
          </a:xfrm>
          <a:prstGeom prst="rect">
            <a:avLst/>
          </a:prstGeom>
          <a:noFill/>
          <a:ln>
            <a:noFill/>
          </a:ln>
        </p:spPr>
      </p:pic>
      <p:pic>
        <p:nvPicPr>
          <p:cNvPr id="76" name="Google Shape;76;p16"/>
          <p:cNvPicPr preferRelativeResize="0"/>
          <p:nvPr/>
        </p:nvPicPr>
        <p:blipFill>
          <a:blip r:embed="rId4">
            <a:alphaModFix/>
          </a:blip>
          <a:stretch>
            <a:fillRect/>
          </a:stretch>
        </p:blipFill>
        <p:spPr>
          <a:xfrm>
            <a:off x="4058582" y="3034937"/>
            <a:ext cx="1996635" cy="2371490"/>
          </a:xfrm>
          <a:prstGeom prst="rect">
            <a:avLst/>
          </a:prstGeom>
          <a:noFill/>
          <a:ln>
            <a:noFill/>
          </a:ln>
        </p:spPr>
      </p:pic>
      <p:pic>
        <p:nvPicPr>
          <p:cNvPr id="77" name="Google Shape;77;p16"/>
          <p:cNvPicPr preferRelativeResize="0"/>
          <p:nvPr/>
        </p:nvPicPr>
        <p:blipFill>
          <a:blip r:embed="rId5">
            <a:alphaModFix amt="12000"/>
          </a:blip>
          <a:stretch>
            <a:fillRect/>
          </a:stretch>
        </p:blipFill>
        <p:spPr>
          <a:xfrm>
            <a:off x="201750" y="4689653"/>
            <a:ext cx="1812741" cy="262099"/>
          </a:xfrm>
          <a:prstGeom prst="rect">
            <a:avLst/>
          </a:prstGeom>
          <a:noFill/>
          <a:ln>
            <a:noFill/>
          </a:ln>
        </p:spPr>
      </p:pic>
      <p:sp>
        <p:nvSpPr>
          <p:cNvPr id="78" name="Google Shape;78;p16"/>
          <p:cNvSpPr txBox="1">
            <a:spLocks noGrp="1"/>
          </p:cNvSpPr>
          <p:nvPr>
            <p:ph type="body" idx="1"/>
          </p:nvPr>
        </p:nvSpPr>
        <p:spPr>
          <a:xfrm>
            <a:off x="540300" y="1152475"/>
            <a:ext cx="8035500" cy="294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nl">
                <a:solidFill>
                  <a:srgbClr val="000000"/>
                </a:solidFill>
                <a:latin typeface="Roboto"/>
                <a:ea typeface="Roboto"/>
                <a:cs typeface="Roboto"/>
                <a:sym typeface="Roboto"/>
              </a:rPr>
              <a:t>Forms</a:t>
            </a:r>
            <a:br>
              <a:rPr lang="nl">
                <a:latin typeface="Roboto"/>
                <a:ea typeface="Roboto"/>
                <a:cs typeface="Roboto"/>
                <a:sym typeface="Roboto"/>
              </a:rPr>
            </a:br>
            <a:r>
              <a:rPr lang="nl">
                <a:latin typeface="Roboto"/>
                <a:ea typeface="Roboto"/>
                <a:cs typeface="Roboto"/>
                <a:sym typeface="Roboto"/>
              </a:rPr>
              <a:t>(Analyse) rapporten maken met behulp van vragenlijsten</a:t>
            </a:r>
            <a:br>
              <a:rPr lang="nl">
                <a:latin typeface="Roboto"/>
                <a:ea typeface="Roboto"/>
                <a:cs typeface="Roboto"/>
                <a:sym typeface="Roboto"/>
              </a:rPr>
            </a:br>
            <a:br>
              <a:rPr lang="nl">
                <a:latin typeface="Roboto"/>
                <a:ea typeface="Roboto"/>
                <a:cs typeface="Roboto"/>
                <a:sym typeface="Roboto"/>
              </a:rPr>
            </a:br>
            <a:r>
              <a:rPr lang="nl">
                <a:solidFill>
                  <a:srgbClr val="000000"/>
                </a:solidFill>
                <a:latin typeface="Roboto"/>
                <a:ea typeface="Roboto"/>
                <a:cs typeface="Roboto"/>
                <a:sym typeface="Roboto"/>
              </a:rPr>
              <a:t>Monitor</a:t>
            </a:r>
            <a:br>
              <a:rPr lang="nl">
                <a:latin typeface="Roboto"/>
                <a:ea typeface="Roboto"/>
                <a:cs typeface="Roboto"/>
                <a:sym typeface="Roboto"/>
              </a:rPr>
            </a:br>
            <a:r>
              <a:rPr lang="nl">
                <a:latin typeface="Roboto"/>
                <a:ea typeface="Roboto"/>
                <a:cs typeface="Roboto"/>
                <a:sym typeface="Roboto"/>
              </a:rPr>
              <a:t>(Bulk)data analyseren en inzichtelijk maken in widgets en documenten</a:t>
            </a:r>
            <a:endParaRPr>
              <a:latin typeface="Roboto"/>
              <a:ea typeface="Roboto"/>
              <a:cs typeface="Roboto"/>
              <a:sym typeface="Roboto"/>
            </a:endParaRPr>
          </a:p>
        </p:txBody>
      </p:sp>
      <p:sp>
        <p:nvSpPr>
          <p:cNvPr id="79" name="Google Shape;79;p16"/>
          <p:cNvSpPr txBox="1">
            <a:spLocks noGrp="1"/>
          </p:cNvSpPr>
          <p:nvPr>
            <p:ph type="title"/>
          </p:nvPr>
        </p:nvSpPr>
        <p:spPr>
          <a:xfrm>
            <a:off x="540300" y="445025"/>
            <a:ext cx="80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Beonder Services</a:t>
            </a:r>
            <a:endParaRPr>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Uitwerken voorbeelden</a:t>
            </a:r>
            <a:endParaRPr/>
          </a:p>
        </p:txBody>
      </p:sp>
      <p:sp>
        <p:nvSpPr>
          <p:cNvPr id="518" name="Google Shape;518;p52"/>
          <p:cNvSpPr txBox="1">
            <a:spLocks noGrp="1"/>
          </p:cNvSpPr>
          <p:nvPr>
            <p:ph type="body" idx="1"/>
          </p:nvPr>
        </p:nvSpPr>
        <p:spPr>
          <a:xfrm>
            <a:off x="311700" y="1145488"/>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Uitgeprinte voorbeelden</a:t>
            </a:r>
            <a:endParaRPr/>
          </a:p>
          <a:p>
            <a:pPr marL="0" lvl="0" indent="0" algn="l" rtl="0">
              <a:spcBef>
                <a:spcPts val="1600"/>
              </a:spcBef>
              <a:spcAft>
                <a:spcPts val="0"/>
              </a:spcAft>
              <a:buNone/>
            </a:pPr>
            <a:r>
              <a:rPr lang="nl"/>
              <a:t>Volgende zaken bepalen:</a:t>
            </a:r>
            <a:endParaRPr/>
          </a:p>
          <a:p>
            <a:pPr marL="457200" lvl="0" indent="-342900" algn="l" rtl="0">
              <a:spcBef>
                <a:spcPts val="1600"/>
              </a:spcBef>
              <a:spcAft>
                <a:spcPts val="0"/>
              </a:spcAft>
              <a:buSzPts val="1800"/>
              <a:buChar char="●"/>
            </a:pPr>
            <a:r>
              <a:rPr lang="nl"/>
              <a:t>Goed omschreven? Zo nee, wat ontbreekt?</a:t>
            </a:r>
            <a:endParaRPr/>
          </a:p>
          <a:p>
            <a:pPr marL="457200" lvl="0" indent="-342900" algn="l" rtl="0">
              <a:spcBef>
                <a:spcPts val="0"/>
              </a:spcBef>
              <a:spcAft>
                <a:spcPts val="0"/>
              </a:spcAft>
              <a:buSzPts val="1800"/>
              <a:buChar char="●"/>
            </a:pPr>
            <a:r>
              <a:rPr lang="nl"/>
              <a:t>Welke categorie? (vraag, bug of feature)</a:t>
            </a:r>
            <a:endParaRPr/>
          </a:p>
          <a:p>
            <a:pPr marL="457200" lvl="0" indent="-342900" algn="l" rtl="0">
              <a:spcBef>
                <a:spcPts val="0"/>
              </a:spcBef>
              <a:spcAft>
                <a:spcPts val="0"/>
              </a:spcAft>
              <a:buSzPts val="1800"/>
              <a:buChar char="●"/>
            </a:pPr>
            <a:r>
              <a:rPr lang="nl"/>
              <a:t>Welke reactie zou je plaatsen?</a:t>
            </a:r>
            <a:endParaRPr/>
          </a:p>
          <a:p>
            <a:pPr marL="457200" lvl="0" indent="0" algn="l" rtl="0">
              <a:spcBef>
                <a:spcPts val="1600"/>
              </a:spcBef>
              <a:spcAft>
                <a:spcPts val="1600"/>
              </a:spcAft>
              <a:buNone/>
            </a:pPr>
            <a:endParaRPr/>
          </a:p>
        </p:txBody>
      </p:sp>
      <p:pic>
        <p:nvPicPr>
          <p:cNvPr id="519" name="Google Shape;519;p52"/>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26" name="Google Shape;526;p53"/>
          <p:cNvPicPr preferRelativeResize="0"/>
          <p:nvPr/>
        </p:nvPicPr>
        <p:blipFill>
          <a:blip r:embed="rId3">
            <a:alphaModFix/>
          </a:blip>
          <a:stretch>
            <a:fillRect/>
          </a:stretch>
        </p:blipFill>
        <p:spPr>
          <a:xfrm>
            <a:off x="61257" y="0"/>
            <a:ext cx="9021486" cy="514506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a:t>
            </a:r>
            <a:endParaRPr sz="2400"/>
          </a:p>
          <a:p>
            <a:pPr marL="457200" lvl="0" indent="-381000" algn="l" rtl="0">
              <a:spcBef>
                <a:spcPts val="0"/>
              </a:spcBef>
              <a:spcAft>
                <a:spcPts val="0"/>
              </a:spcAft>
              <a:buSzPts val="2400"/>
              <a:buChar char="●"/>
            </a:pPr>
            <a:r>
              <a:rPr lang="nl" sz="2400"/>
              <a:t>Categorie: Bug</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1600"/>
              </a:spcAft>
              <a:buNone/>
            </a:pPr>
            <a:r>
              <a:rPr lang="nl"/>
              <a:t>→ Vragen om feedback duidelijker te omschrijven. Als het voor de hand ligt, dan kun je controleren bij de gebruiker of je het goed hebt begrepen. </a:t>
            </a:r>
            <a:endParaRPr/>
          </a:p>
        </p:txBody>
      </p:sp>
      <p:pic>
        <p:nvPicPr>
          <p:cNvPr id="532" name="Google Shape;532;p54"/>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533" name="Google Shape;533;p54"/>
          <p:cNvPicPr preferRelativeResize="0"/>
          <p:nvPr/>
        </p:nvPicPr>
        <p:blipFill>
          <a:blip r:embed="rId4">
            <a:alphaModFix/>
          </a:blip>
          <a:stretch>
            <a:fillRect/>
          </a:stretch>
        </p:blipFill>
        <p:spPr>
          <a:xfrm>
            <a:off x="2874150" y="858675"/>
            <a:ext cx="262100" cy="262100"/>
          </a:xfrm>
          <a:prstGeom prst="rect">
            <a:avLst/>
          </a:prstGeom>
          <a:noFill/>
          <a:ln>
            <a:noFill/>
          </a:ln>
        </p:spPr>
      </p:pic>
      <p:pic>
        <p:nvPicPr>
          <p:cNvPr id="534" name="Google Shape;534;p54"/>
          <p:cNvPicPr preferRelativeResize="0"/>
          <p:nvPr/>
        </p:nvPicPr>
        <p:blipFill>
          <a:blip r:embed="rId4">
            <a:alphaModFix/>
          </a:blip>
          <a:stretch>
            <a:fillRect/>
          </a:stretch>
        </p:blipFill>
        <p:spPr>
          <a:xfrm>
            <a:off x="4066975" y="1289500"/>
            <a:ext cx="262100" cy="262100"/>
          </a:xfrm>
          <a:prstGeom prst="rect">
            <a:avLst/>
          </a:prstGeom>
          <a:noFill/>
          <a:ln>
            <a:noFill/>
          </a:ln>
        </p:spPr>
      </p:pic>
      <p:pic>
        <p:nvPicPr>
          <p:cNvPr id="535" name="Google Shape;535;p54"/>
          <p:cNvPicPr preferRelativeResize="0"/>
          <p:nvPr/>
        </p:nvPicPr>
        <p:blipFill>
          <a:blip r:embed="rId5">
            <a:alphaModFix/>
          </a:blip>
          <a:stretch>
            <a:fillRect/>
          </a:stretch>
        </p:blipFill>
        <p:spPr>
          <a:xfrm>
            <a:off x="1584650" y="1699750"/>
            <a:ext cx="262100" cy="262100"/>
          </a:xfrm>
          <a:prstGeom prst="rect">
            <a:avLst/>
          </a:prstGeom>
          <a:noFill/>
          <a:ln>
            <a:noFill/>
          </a:ln>
        </p:spPr>
      </p:pic>
      <p:pic>
        <p:nvPicPr>
          <p:cNvPr id="536" name="Google Shape;536;p54"/>
          <p:cNvPicPr preferRelativeResize="0"/>
          <p:nvPr/>
        </p:nvPicPr>
        <p:blipFill>
          <a:blip r:embed="rId5">
            <a:alphaModFix/>
          </a:blip>
          <a:stretch>
            <a:fillRect/>
          </a:stretch>
        </p:blipFill>
        <p:spPr>
          <a:xfrm>
            <a:off x="2352500" y="2130575"/>
            <a:ext cx="262100" cy="262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43" name="Google Shape;543;p55"/>
          <p:cNvPicPr preferRelativeResize="0"/>
          <p:nvPr/>
        </p:nvPicPr>
        <p:blipFill>
          <a:blip r:embed="rId3">
            <a:alphaModFix/>
          </a:blip>
          <a:stretch>
            <a:fillRect/>
          </a:stretch>
        </p:blipFill>
        <p:spPr>
          <a:xfrm>
            <a:off x="61257" y="0"/>
            <a:ext cx="9021486" cy="514506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6"/>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a:t>
            </a:r>
            <a:endParaRPr sz="2400"/>
          </a:p>
          <a:p>
            <a:pPr marL="457200" lvl="0" indent="-381000" algn="l" rtl="0">
              <a:spcBef>
                <a:spcPts val="0"/>
              </a:spcBef>
              <a:spcAft>
                <a:spcPts val="0"/>
              </a:spcAft>
              <a:buSzPts val="2400"/>
              <a:buChar char="●"/>
            </a:pPr>
            <a:r>
              <a:rPr lang="nl" sz="2400"/>
              <a:t>Categorie: Feature</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0"/>
              </a:spcAft>
              <a:buNone/>
            </a:pPr>
            <a:r>
              <a:rPr lang="nl"/>
              <a:t>→ Bedankt voor de melding, we gaan kijken of we dit kunnen aanpassen. Gaat het om alle foto’s?</a:t>
            </a:r>
            <a:endParaRPr/>
          </a:p>
          <a:p>
            <a:pPr marL="0" lvl="0" indent="0" algn="l" rtl="0">
              <a:spcBef>
                <a:spcPts val="1600"/>
              </a:spcBef>
              <a:spcAft>
                <a:spcPts val="1600"/>
              </a:spcAft>
              <a:buNone/>
            </a:pPr>
            <a:endParaRPr/>
          </a:p>
        </p:txBody>
      </p:sp>
      <p:pic>
        <p:nvPicPr>
          <p:cNvPr id="549" name="Google Shape;549;p56"/>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550" name="Google Shape;550;p56"/>
          <p:cNvPicPr preferRelativeResize="0"/>
          <p:nvPr/>
        </p:nvPicPr>
        <p:blipFill>
          <a:blip r:embed="rId4">
            <a:alphaModFix/>
          </a:blip>
          <a:stretch>
            <a:fillRect/>
          </a:stretch>
        </p:blipFill>
        <p:spPr>
          <a:xfrm>
            <a:off x="1526025" y="1699750"/>
            <a:ext cx="262100" cy="262100"/>
          </a:xfrm>
          <a:prstGeom prst="rect">
            <a:avLst/>
          </a:prstGeom>
          <a:noFill/>
          <a:ln>
            <a:noFill/>
          </a:ln>
        </p:spPr>
      </p:pic>
      <p:pic>
        <p:nvPicPr>
          <p:cNvPr id="551" name="Google Shape;551;p56"/>
          <p:cNvPicPr preferRelativeResize="0"/>
          <p:nvPr/>
        </p:nvPicPr>
        <p:blipFill>
          <a:blip r:embed="rId4">
            <a:alphaModFix/>
          </a:blip>
          <a:stretch>
            <a:fillRect/>
          </a:stretch>
        </p:blipFill>
        <p:spPr>
          <a:xfrm>
            <a:off x="2836075" y="841025"/>
            <a:ext cx="262100" cy="262100"/>
          </a:xfrm>
          <a:prstGeom prst="rect">
            <a:avLst/>
          </a:prstGeom>
          <a:noFill/>
          <a:ln>
            <a:noFill/>
          </a:ln>
        </p:spPr>
      </p:pic>
      <p:pic>
        <p:nvPicPr>
          <p:cNvPr id="552" name="Google Shape;552;p56"/>
          <p:cNvPicPr preferRelativeResize="0"/>
          <p:nvPr/>
        </p:nvPicPr>
        <p:blipFill>
          <a:blip r:embed="rId4">
            <a:alphaModFix/>
          </a:blip>
          <a:stretch>
            <a:fillRect/>
          </a:stretch>
        </p:blipFill>
        <p:spPr>
          <a:xfrm>
            <a:off x="4037700" y="1295300"/>
            <a:ext cx="262100" cy="262100"/>
          </a:xfrm>
          <a:prstGeom prst="rect">
            <a:avLst/>
          </a:prstGeom>
          <a:noFill/>
          <a:ln>
            <a:noFill/>
          </a:ln>
        </p:spPr>
      </p:pic>
      <p:pic>
        <p:nvPicPr>
          <p:cNvPr id="553" name="Google Shape;553;p56"/>
          <p:cNvPicPr preferRelativeResize="0"/>
          <p:nvPr/>
        </p:nvPicPr>
        <p:blipFill>
          <a:blip r:embed="rId5">
            <a:alphaModFix/>
          </a:blip>
          <a:stretch>
            <a:fillRect/>
          </a:stretch>
        </p:blipFill>
        <p:spPr>
          <a:xfrm>
            <a:off x="2381775" y="2124775"/>
            <a:ext cx="262100" cy="262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60" name="Google Shape;560;p57"/>
          <p:cNvPicPr preferRelativeResize="0"/>
          <p:nvPr/>
        </p:nvPicPr>
        <p:blipFill>
          <a:blip r:embed="rId3">
            <a:alphaModFix/>
          </a:blip>
          <a:stretch>
            <a:fillRect/>
          </a:stretch>
        </p:blipFill>
        <p:spPr>
          <a:xfrm>
            <a:off x="61257" y="0"/>
            <a:ext cx="9021486" cy="514506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8"/>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 </a:t>
            </a:r>
            <a:endParaRPr sz="2400"/>
          </a:p>
          <a:p>
            <a:pPr marL="457200" lvl="0" indent="-381000" algn="l" rtl="0">
              <a:spcBef>
                <a:spcPts val="0"/>
              </a:spcBef>
              <a:spcAft>
                <a:spcPts val="0"/>
              </a:spcAft>
              <a:buSzPts val="2400"/>
              <a:buChar char="●"/>
            </a:pPr>
            <a:r>
              <a:rPr lang="nl" sz="2400"/>
              <a:t>Categorie: Bug</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0"/>
              </a:spcAft>
              <a:buNone/>
            </a:pPr>
            <a:r>
              <a:rPr lang="nl"/>
              <a:t>→ Bedankt voor de melding, zou je kunnen aangeven om welk onderdeel of welke vraag het gaat? Wat heb je zelf al geprobeerd?</a:t>
            </a:r>
            <a:endParaRPr/>
          </a:p>
          <a:p>
            <a:pPr marL="0" lvl="0" indent="0" algn="l" rtl="0">
              <a:spcBef>
                <a:spcPts val="1600"/>
              </a:spcBef>
              <a:spcAft>
                <a:spcPts val="1600"/>
              </a:spcAft>
              <a:buNone/>
            </a:pPr>
            <a:endParaRPr/>
          </a:p>
        </p:txBody>
      </p:sp>
      <p:pic>
        <p:nvPicPr>
          <p:cNvPr id="566" name="Google Shape;566;p58"/>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567" name="Google Shape;567;p58"/>
          <p:cNvPicPr preferRelativeResize="0"/>
          <p:nvPr/>
        </p:nvPicPr>
        <p:blipFill>
          <a:blip r:embed="rId4">
            <a:alphaModFix/>
          </a:blip>
          <a:stretch>
            <a:fillRect/>
          </a:stretch>
        </p:blipFill>
        <p:spPr>
          <a:xfrm>
            <a:off x="1526025" y="1699750"/>
            <a:ext cx="262100" cy="262100"/>
          </a:xfrm>
          <a:prstGeom prst="rect">
            <a:avLst/>
          </a:prstGeom>
          <a:noFill/>
          <a:ln>
            <a:noFill/>
          </a:ln>
        </p:spPr>
      </p:pic>
      <p:pic>
        <p:nvPicPr>
          <p:cNvPr id="568" name="Google Shape;568;p58"/>
          <p:cNvPicPr preferRelativeResize="0"/>
          <p:nvPr/>
        </p:nvPicPr>
        <p:blipFill>
          <a:blip r:embed="rId4">
            <a:alphaModFix/>
          </a:blip>
          <a:stretch>
            <a:fillRect/>
          </a:stretch>
        </p:blipFill>
        <p:spPr>
          <a:xfrm>
            <a:off x="2836075" y="841025"/>
            <a:ext cx="262100" cy="262100"/>
          </a:xfrm>
          <a:prstGeom prst="rect">
            <a:avLst/>
          </a:prstGeom>
          <a:noFill/>
          <a:ln>
            <a:noFill/>
          </a:ln>
        </p:spPr>
      </p:pic>
      <p:pic>
        <p:nvPicPr>
          <p:cNvPr id="569" name="Google Shape;569;p58"/>
          <p:cNvPicPr preferRelativeResize="0"/>
          <p:nvPr/>
        </p:nvPicPr>
        <p:blipFill>
          <a:blip r:embed="rId5">
            <a:alphaModFix/>
          </a:blip>
          <a:stretch>
            <a:fillRect/>
          </a:stretch>
        </p:blipFill>
        <p:spPr>
          <a:xfrm>
            <a:off x="4014200" y="1295350"/>
            <a:ext cx="262100" cy="262100"/>
          </a:xfrm>
          <a:prstGeom prst="rect">
            <a:avLst/>
          </a:prstGeom>
          <a:noFill/>
          <a:ln>
            <a:noFill/>
          </a:ln>
        </p:spPr>
      </p:pic>
      <p:pic>
        <p:nvPicPr>
          <p:cNvPr id="570" name="Google Shape;570;p58"/>
          <p:cNvPicPr preferRelativeResize="0"/>
          <p:nvPr/>
        </p:nvPicPr>
        <p:blipFill>
          <a:blip r:embed="rId4">
            <a:alphaModFix/>
          </a:blip>
          <a:stretch>
            <a:fillRect/>
          </a:stretch>
        </p:blipFill>
        <p:spPr>
          <a:xfrm>
            <a:off x="2323200" y="2130575"/>
            <a:ext cx="262100" cy="262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77" name="Google Shape;577;p59"/>
          <p:cNvPicPr preferRelativeResize="0"/>
          <p:nvPr/>
        </p:nvPicPr>
        <p:blipFill>
          <a:blip r:embed="rId3">
            <a:alphaModFix/>
          </a:blip>
          <a:stretch>
            <a:fillRect/>
          </a:stretch>
        </p:blipFill>
        <p:spPr>
          <a:xfrm>
            <a:off x="61257" y="0"/>
            <a:ext cx="9021486" cy="5145066"/>
          </a:xfrm>
          <a:prstGeom prst="rect">
            <a:avLst/>
          </a:prstGeom>
          <a:noFill/>
          <a:ln>
            <a:noFill/>
          </a:ln>
        </p:spPr>
      </p:pic>
      <p:sp>
        <p:nvSpPr>
          <p:cNvPr id="578" name="Google Shape;578;p59"/>
          <p:cNvSpPr/>
          <p:nvPr/>
        </p:nvSpPr>
        <p:spPr>
          <a:xfrm>
            <a:off x="444175" y="44425"/>
            <a:ext cx="915000" cy="266400"/>
          </a:xfrm>
          <a:prstGeom prst="rect">
            <a:avLst/>
          </a:pr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0"/>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 </a:t>
            </a:r>
            <a:endParaRPr sz="2400"/>
          </a:p>
          <a:p>
            <a:pPr marL="457200" lvl="0" indent="-381000" algn="l" rtl="0">
              <a:spcBef>
                <a:spcPts val="0"/>
              </a:spcBef>
              <a:spcAft>
                <a:spcPts val="0"/>
              </a:spcAft>
              <a:buSzPts val="2400"/>
              <a:buChar char="●"/>
            </a:pPr>
            <a:r>
              <a:rPr lang="nl" sz="2400"/>
              <a:t>Categorie: Vraag</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0"/>
              </a:spcAft>
              <a:buNone/>
            </a:pPr>
            <a:r>
              <a:rPr lang="nl"/>
              <a:t>→ Bedankt voor de melding, ik heb gezien dat de vragen je nog niet alle vragen volledig hebt ingevuld. Het gaat om ‘analyse &gt; hoofdstuk 2 &gt; vraag 3’.</a:t>
            </a:r>
            <a:endParaRPr/>
          </a:p>
          <a:p>
            <a:pPr marL="0" lvl="0" indent="0" algn="l" rtl="0">
              <a:spcBef>
                <a:spcPts val="1600"/>
              </a:spcBef>
              <a:spcAft>
                <a:spcPts val="1600"/>
              </a:spcAft>
              <a:buNone/>
            </a:pPr>
            <a:endParaRPr/>
          </a:p>
        </p:txBody>
      </p:sp>
      <p:pic>
        <p:nvPicPr>
          <p:cNvPr id="584" name="Google Shape;584;p60"/>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585" name="Google Shape;585;p60"/>
          <p:cNvPicPr preferRelativeResize="0"/>
          <p:nvPr/>
        </p:nvPicPr>
        <p:blipFill>
          <a:blip r:embed="rId4">
            <a:alphaModFix/>
          </a:blip>
          <a:stretch>
            <a:fillRect/>
          </a:stretch>
        </p:blipFill>
        <p:spPr>
          <a:xfrm>
            <a:off x="1526025" y="1699750"/>
            <a:ext cx="262100" cy="262100"/>
          </a:xfrm>
          <a:prstGeom prst="rect">
            <a:avLst/>
          </a:prstGeom>
          <a:noFill/>
          <a:ln>
            <a:noFill/>
          </a:ln>
        </p:spPr>
      </p:pic>
      <p:pic>
        <p:nvPicPr>
          <p:cNvPr id="586" name="Google Shape;586;p60"/>
          <p:cNvPicPr preferRelativeResize="0"/>
          <p:nvPr/>
        </p:nvPicPr>
        <p:blipFill>
          <a:blip r:embed="rId4">
            <a:alphaModFix/>
          </a:blip>
          <a:stretch>
            <a:fillRect/>
          </a:stretch>
        </p:blipFill>
        <p:spPr>
          <a:xfrm>
            <a:off x="2836075" y="841025"/>
            <a:ext cx="262100" cy="262100"/>
          </a:xfrm>
          <a:prstGeom prst="rect">
            <a:avLst/>
          </a:prstGeom>
          <a:noFill/>
          <a:ln>
            <a:noFill/>
          </a:ln>
        </p:spPr>
      </p:pic>
      <p:pic>
        <p:nvPicPr>
          <p:cNvPr id="587" name="Google Shape;587;p60"/>
          <p:cNvPicPr preferRelativeResize="0"/>
          <p:nvPr/>
        </p:nvPicPr>
        <p:blipFill>
          <a:blip r:embed="rId4">
            <a:alphaModFix/>
          </a:blip>
          <a:stretch>
            <a:fillRect/>
          </a:stretch>
        </p:blipFill>
        <p:spPr>
          <a:xfrm>
            <a:off x="2323200" y="2130575"/>
            <a:ext cx="262100" cy="262100"/>
          </a:xfrm>
          <a:prstGeom prst="rect">
            <a:avLst/>
          </a:prstGeom>
          <a:noFill/>
          <a:ln>
            <a:noFill/>
          </a:ln>
        </p:spPr>
      </p:pic>
      <p:pic>
        <p:nvPicPr>
          <p:cNvPr id="588" name="Google Shape;588;p60"/>
          <p:cNvPicPr preferRelativeResize="0"/>
          <p:nvPr/>
        </p:nvPicPr>
        <p:blipFill>
          <a:blip r:embed="rId4">
            <a:alphaModFix/>
          </a:blip>
          <a:stretch>
            <a:fillRect/>
          </a:stretch>
        </p:blipFill>
        <p:spPr>
          <a:xfrm>
            <a:off x="4017175" y="1287350"/>
            <a:ext cx="262100" cy="262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95" name="Google Shape;595;p61"/>
          <p:cNvPicPr preferRelativeResize="0"/>
          <p:nvPr/>
        </p:nvPicPr>
        <p:blipFill>
          <a:blip r:embed="rId3">
            <a:alphaModFix/>
          </a:blip>
          <a:stretch>
            <a:fillRect/>
          </a:stretch>
        </p:blipFill>
        <p:spPr>
          <a:xfrm>
            <a:off x="61257" y="0"/>
            <a:ext cx="9021486" cy="51450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85" name="Google Shape;85;p17"/>
          <p:cNvSpPr txBox="1">
            <a:spLocks noGrp="1"/>
          </p:cNvSpPr>
          <p:nvPr>
            <p:ph type="title"/>
          </p:nvPr>
        </p:nvSpPr>
        <p:spPr>
          <a:xfrm>
            <a:off x="540300" y="445025"/>
            <a:ext cx="80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Feedback</a:t>
            </a:r>
            <a:endParaRPr>
              <a:latin typeface="Roboto"/>
              <a:ea typeface="Roboto"/>
              <a:cs typeface="Roboto"/>
              <a:sym typeface="Roboto"/>
            </a:endParaRPr>
          </a:p>
        </p:txBody>
      </p:sp>
      <p:pic>
        <p:nvPicPr>
          <p:cNvPr id="86" name="Google Shape;86;p17"/>
          <p:cNvPicPr preferRelativeResize="0"/>
          <p:nvPr/>
        </p:nvPicPr>
        <p:blipFill>
          <a:blip r:embed="rId4">
            <a:alphaModFix/>
          </a:blip>
          <a:stretch>
            <a:fillRect/>
          </a:stretch>
        </p:blipFill>
        <p:spPr>
          <a:xfrm>
            <a:off x="3024850" y="1179775"/>
            <a:ext cx="5848226" cy="3145276"/>
          </a:xfrm>
          <a:prstGeom prst="rect">
            <a:avLst/>
          </a:prstGeom>
          <a:noFill/>
          <a:ln>
            <a:noFill/>
          </a:ln>
        </p:spPr>
      </p:pic>
      <p:sp>
        <p:nvSpPr>
          <p:cNvPr id="87" name="Google Shape;87;p17"/>
          <p:cNvSpPr txBox="1">
            <a:spLocks noGrp="1"/>
          </p:cNvSpPr>
          <p:nvPr>
            <p:ph type="body" idx="1"/>
          </p:nvPr>
        </p:nvSpPr>
        <p:spPr>
          <a:xfrm>
            <a:off x="540300" y="1382338"/>
            <a:ext cx="3995400" cy="29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Wat is feedback?</a:t>
            </a:r>
            <a:endParaRPr>
              <a:latin typeface="Roboto"/>
              <a:ea typeface="Roboto"/>
              <a:cs typeface="Roboto"/>
              <a:sym typeface="Roboto"/>
            </a:endParaRPr>
          </a:p>
          <a:p>
            <a:pPr marL="0" lvl="0" indent="0" algn="l" rtl="0">
              <a:spcBef>
                <a:spcPts val="1600"/>
              </a:spcBef>
              <a:spcAft>
                <a:spcPts val="0"/>
              </a:spcAft>
              <a:buNone/>
            </a:pPr>
            <a:endParaRPr>
              <a:latin typeface="Roboto"/>
              <a:ea typeface="Roboto"/>
              <a:cs typeface="Roboto"/>
              <a:sym typeface="Roboto"/>
            </a:endParaRPr>
          </a:p>
          <a:p>
            <a:pPr marL="0" lvl="0" indent="0" algn="l" rtl="0">
              <a:spcBef>
                <a:spcPts val="1600"/>
              </a:spcBef>
              <a:spcAft>
                <a:spcPts val="1600"/>
              </a:spcAft>
              <a:buNone/>
            </a:pPr>
            <a:endParaRPr>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2"/>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 </a:t>
            </a:r>
            <a:endParaRPr sz="2400"/>
          </a:p>
          <a:p>
            <a:pPr marL="457200" lvl="0" indent="-381000" algn="l" rtl="0">
              <a:spcBef>
                <a:spcPts val="0"/>
              </a:spcBef>
              <a:spcAft>
                <a:spcPts val="0"/>
              </a:spcAft>
              <a:buSzPts val="2400"/>
              <a:buChar char="●"/>
            </a:pPr>
            <a:r>
              <a:rPr lang="nl" sz="2400"/>
              <a:t>Categorie: Bug</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0"/>
              </a:spcAft>
              <a:buNone/>
            </a:pPr>
            <a:r>
              <a:rPr lang="nl"/>
              <a:t>→ </a:t>
            </a:r>
            <a:r>
              <a:rPr lang="nl">
                <a:latin typeface="Roboto"/>
                <a:ea typeface="Roboto"/>
                <a:cs typeface="Roboto"/>
                <a:sym typeface="Roboto"/>
              </a:rPr>
              <a:t>Bedankt voor de feedback, we gaan kijken of we dit kunnen aanpassen.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601" name="Google Shape;601;p62"/>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602" name="Google Shape;602;p62"/>
          <p:cNvPicPr preferRelativeResize="0"/>
          <p:nvPr/>
        </p:nvPicPr>
        <p:blipFill>
          <a:blip r:embed="rId4">
            <a:alphaModFix/>
          </a:blip>
          <a:stretch>
            <a:fillRect/>
          </a:stretch>
        </p:blipFill>
        <p:spPr>
          <a:xfrm>
            <a:off x="1526025" y="1699750"/>
            <a:ext cx="262100" cy="262100"/>
          </a:xfrm>
          <a:prstGeom prst="rect">
            <a:avLst/>
          </a:prstGeom>
          <a:noFill/>
          <a:ln>
            <a:noFill/>
          </a:ln>
        </p:spPr>
      </p:pic>
      <p:pic>
        <p:nvPicPr>
          <p:cNvPr id="603" name="Google Shape;603;p62"/>
          <p:cNvPicPr preferRelativeResize="0"/>
          <p:nvPr/>
        </p:nvPicPr>
        <p:blipFill>
          <a:blip r:embed="rId4">
            <a:alphaModFix/>
          </a:blip>
          <a:stretch>
            <a:fillRect/>
          </a:stretch>
        </p:blipFill>
        <p:spPr>
          <a:xfrm>
            <a:off x="2836075" y="841025"/>
            <a:ext cx="262100" cy="262100"/>
          </a:xfrm>
          <a:prstGeom prst="rect">
            <a:avLst/>
          </a:prstGeom>
          <a:noFill/>
          <a:ln>
            <a:noFill/>
          </a:ln>
        </p:spPr>
      </p:pic>
      <p:pic>
        <p:nvPicPr>
          <p:cNvPr id="604" name="Google Shape;604;p62"/>
          <p:cNvPicPr preferRelativeResize="0"/>
          <p:nvPr/>
        </p:nvPicPr>
        <p:blipFill>
          <a:blip r:embed="rId4">
            <a:alphaModFix/>
          </a:blip>
          <a:stretch>
            <a:fillRect/>
          </a:stretch>
        </p:blipFill>
        <p:spPr>
          <a:xfrm>
            <a:off x="2323200" y="2130575"/>
            <a:ext cx="262100" cy="262100"/>
          </a:xfrm>
          <a:prstGeom prst="rect">
            <a:avLst/>
          </a:prstGeom>
          <a:noFill/>
          <a:ln>
            <a:noFill/>
          </a:ln>
        </p:spPr>
      </p:pic>
      <p:pic>
        <p:nvPicPr>
          <p:cNvPr id="605" name="Google Shape;605;p62"/>
          <p:cNvPicPr preferRelativeResize="0"/>
          <p:nvPr/>
        </p:nvPicPr>
        <p:blipFill>
          <a:blip r:embed="rId4">
            <a:alphaModFix/>
          </a:blip>
          <a:stretch>
            <a:fillRect/>
          </a:stretch>
        </p:blipFill>
        <p:spPr>
          <a:xfrm>
            <a:off x="4043575" y="1315800"/>
            <a:ext cx="262100" cy="262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12" name="Google Shape;612;p63"/>
          <p:cNvPicPr preferRelativeResize="0"/>
          <p:nvPr/>
        </p:nvPicPr>
        <p:blipFill>
          <a:blip r:embed="rId3">
            <a:alphaModFix/>
          </a:blip>
          <a:stretch>
            <a:fillRect/>
          </a:stretch>
        </p:blipFill>
        <p:spPr>
          <a:xfrm>
            <a:off x="61257" y="0"/>
            <a:ext cx="9021486" cy="514506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4"/>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 </a:t>
            </a:r>
            <a:endParaRPr sz="2400"/>
          </a:p>
          <a:p>
            <a:pPr marL="457200" lvl="0" indent="-381000" algn="l" rtl="0">
              <a:spcBef>
                <a:spcPts val="0"/>
              </a:spcBef>
              <a:spcAft>
                <a:spcPts val="0"/>
              </a:spcAft>
              <a:buSzPts val="2400"/>
              <a:buChar char="●"/>
            </a:pPr>
            <a:r>
              <a:rPr lang="nl" sz="2400"/>
              <a:t>Categorie: Vraag</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0"/>
              </a:spcAft>
              <a:buNone/>
            </a:pPr>
            <a:r>
              <a:rPr lang="nl"/>
              <a:t>→ </a:t>
            </a:r>
            <a:r>
              <a:rPr lang="nl">
                <a:latin typeface="Roboto"/>
                <a:ea typeface="Roboto"/>
                <a:cs typeface="Roboto"/>
                <a:sym typeface="Roboto"/>
              </a:rPr>
              <a:t>Bedankt voor de feedback. We gaan kijken hoe en of we dit kunnen doorvoeren.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618" name="Google Shape;618;p64"/>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619" name="Google Shape;619;p64"/>
          <p:cNvPicPr preferRelativeResize="0"/>
          <p:nvPr/>
        </p:nvPicPr>
        <p:blipFill>
          <a:blip r:embed="rId4">
            <a:alphaModFix/>
          </a:blip>
          <a:stretch>
            <a:fillRect/>
          </a:stretch>
        </p:blipFill>
        <p:spPr>
          <a:xfrm>
            <a:off x="1526025" y="1699750"/>
            <a:ext cx="262100" cy="262100"/>
          </a:xfrm>
          <a:prstGeom prst="rect">
            <a:avLst/>
          </a:prstGeom>
          <a:noFill/>
          <a:ln>
            <a:noFill/>
          </a:ln>
        </p:spPr>
      </p:pic>
      <p:pic>
        <p:nvPicPr>
          <p:cNvPr id="620" name="Google Shape;620;p64"/>
          <p:cNvPicPr preferRelativeResize="0"/>
          <p:nvPr/>
        </p:nvPicPr>
        <p:blipFill>
          <a:blip r:embed="rId4">
            <a:alphaModFix/>
          </a:blip>
          <a:stretch>
            <a:fillRect/>
          </a:stretch>
        </p:blipFill>
        <p:spPr>
          <a:xfrm>
            <a:off x="2836075" y="841025"/>
            <a:ext cx="262100" cy="262100"/>
          </a:xfrm>
          <a:prstGeom prst="rect">
            <a:avLst/>
          </a:prstGeom>
          <a:noFill/>
          <a:ln>
            <a:noFill/>
          </a:ln>
        </p:spPr>
      </p:pic>
      <p:pic>
        <p:nvPicPr>
          <p:cNvPr id="621" name="Google Shape;621;p64"/>
          <p:cNvPicPr preferRelativeResize="0"/>
          <p:nvPr/>
        </p:nvPicPr>
        <p:blipFill>
          <a:blip r:embed="rId4">
            <a:alphaModFix/>
          </a:blip>
          <a:stretch>
            <a:fillRect/>
          </a:stretch>
        </p:blipFill>
        <p:spPr>
          <a:xfrm>
            <a:off x="2323200" y="2130575"/>
            <a:ext cx="262100" cy="262100"/>
          </a:xfrm>
          <a:prstGeom prst="rect">
            <a:avLst/>
          </a:prstGeom>
          <a:noFill/>
          <a:ln>
            <a:noFill/>
          </a:ln>
        </p:spPr>
      </p:pic>
      <p:pic>
        <p:nvPicPr>
          <p:cNvPr id="622" name="Google Shape;622;p64"/>
          <p:cNvPicPr preferRelativeResize="0"/>
          <p:nvPr/>
        </p:nvPicPr>
        <p:blipFill>
          <a:blip r:embed="rId4">
            <a:alphaModFix/>
          </a:blip>
          <a:stretch>
            <a:fillRect/>
          </a:stretch>
        </p:blipFill>
        <p:spPr>
          <a:xfrm>
            <a:off x="4046550" y="1287350"/>
            <a:ext cx="262100" cy="262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39" name="Google Shape;639;p66"/>
          <p:cNvPicPr preferRelativeResize="0"/>
          <p:nvPr/>
        </p:nvPicPr>
        <p:blipFill>
          <a:blip r:embed="rId3">
            <a:alphaModFix/>
          </a:blip>
          <a:stretch>
            <a:fillRect/>
          </a:stretch>
        </p:blipFill>
        <p:spPr>
          <a:xfrm>
            <a:off x="61257" y="-787"/>
            <a:ext cx="9021486" cy="514506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7"/>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nl" sz="2400"/>
              <a:t>Duidelijke titel</a:t>
            </a:r>
            <a:endParaRPr sz="2400"/>
          </a:p>
          <a:p>
            <a:pPr marL="457200" lvl="0" indent="-381000" algn="l" rtl="0">
              <a:spcBef>
                <a:spcPts val="0"/>
              </a:spcBef>
              <a:spcAft>
                <a:spcPts val="0"/>
              </a:spcAft>
              <a:buSzPts val="2400"/>
              <a:buChar char="●"/>
            </a:pPr>
            <a:r>
              <a:rPr lang="nl" sz="2400"/>
              <a:t>Duidelijke omschrijving</a:t>
            </a:r>
            <a:endParaRPr sz="2400"/>
          </a:p>
          <a:p>
            <a:pPr marL="457200" lvl="0" indent="-381000" algn="l" rtl="0">
              <a:spcBef>
                <a:spcPts val="0"/>
              </a:spcBef>
              <a:spcAft>
                <a:spcPts val="0"/>
              </a:spcAft>
              <a:buSzPts val="2400"/>
              <a:buChar char="●"/>
            </a:pPr>
            <a:r>
              <a:rPr lang="nl" sz="2400"/>
              <a:t>Link </a:t>
            </a:r>
            <a:endParaRPr sz="2400"/>
          </a:p>
          <a:p>
            <a:pPr marL="457200" lvl="0" indent="-381000" algn="l" rtl="0">
              <a:spcBef>
                <a:spcPts val="0"/>
              </a:spcBef>
              <a:spcAft>
                <a:spcPts val="0"/>
              </a:spcAft>
              <a:buSzPts val="2400"/>
              <a:buChar char="●"/>
            </a:pPr>
            <a:r>
              <a:rPr lang="nl" sz="2400"/>
              <a:t>Screenhot </a:t>
            </a:r>
            <a:endParaRPr sz="2400"/>
          </a:p>
          <a:p>
            <a:pPr marL="457200" lvl="0" indent="-381000" algn="l" rtl="0">
              <a:spcBef>
                <a:spcPts val="0"/>
              </a:spcBef>
              <a:spcAft>
                <a:spcPts val="0"/>
              </a:spcAft>
              <a:buSzPts val="2400"/>
              <a:buChar char="●"/>
            </a:pPr>
            <a:r>
              <a:rPr lang="nl" sz="2400"/>
              <a:t>Categorie: Bug</a:t>
            </a:r>
            <a:endParaRPr sz="2400"/>
          </a:p>
          <a:p>
            <a:pPr marL="457200" lvl="0" indent="-381000" algn="l" rtl="0">
              <a:spcBef>
                <a:spcPts val="0"/>
              </a:spcBef>
              <a:spcAft>
                <a:spcPts val="0"/>
              </a:spcAft>
              <a:buSzPts val="2400"/>
              <a:buChar char="●"/>
            </a:pPr>
            <a:r>
              <a:rPr lang="nl" sz="2400"/>
              <a:t>Welke reactie zou je plaatsen?</a:t>
            </a:r>
            <a:endParaRPr sz="2400"/>
          </a:p>
          <a:p>
            <a:pPr marL="0" lvl="0" indent="0" algn="l" rtl="0">
              <a:spcBef>
                <a:spcPts val="1600"/>
              </a:spcBef>
              <a:spcAft>
                <a:spcPts val="0"/>
              </a:spcAft>
              <a:buNone/>
            </a:pPr>
            <a:r>
              <a:rPr lang="nl"/>
              <a:t>→ Bedankt voor de melding, Geldt dit alleen voor deze opdracht, of gebeurt dit vaker?</a:t>
            </a:r>
            <a:endParaRPr/>
          </a:p>
          <a:p>
            <a:pPr marL="0" lvl="0" indent="0" algn="l" rtl="0">
              <a:spcBef>
                <a:spcPts val="1600"/>
              </a:spcBef>
              <a:spcAft>
                <a:spcPts val="1600"/>
              </a:spcAft>
              <a:buNone/>
            </a:pPr>
            <a:endParaRPr/>
          </a:p>
        </p:txBody>
      </p:sp>
      <p:pic>
        <p:nvPicPr>
          <p:cNvPr id="645" name="Google Shape;645;p67"/>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646" name="Google Shape;646;p67"/>
          <p:cNvPicPr preferRelativeResize="0"/>
          <p:nvPr/>
        </p:nvPicPr>
        <p:blipFill>
          <a:blip r:embed="rId4">
            <a:alphaModFix/>
          </a:blip>
          <a:stretch>
            <a:fillRect/>
          </a:stretch>
        </p:blipFill>
        <p:spPr>
          <a:xfrm>
            <a:off x="1526025" y="1699750"/>
            <a:ext cx="262100" cy="262100"/>
          </a:xfrm>
          <a:prstGeom prst="rect">
            <a:avLst/>
          </a:prstGeom>
          <a:noFill/>
          <a:ln>
            <a:noFill/>
          </a:ln>
        </p:spPr>
      </p:pic>
      <p:pic>
        <p:nvPicPr>
          <p:cNvPr id="647" name="Google Shape;647;p67"/>
          <p:cNvPicPr preferRelativeResize="0"/>
          <p:nvPr/>
        </p:nvPicPr>
        <p:blipFill>
          <a:blip r:embed="rId4">
            <a:alphaModFix/>
          </a:blip>
          <a:stretch>
            <a:fillRect/>
          </a:stretch>
        </p:blipFill>
        <p:spPr>
          <a:xfrm>
            <a:off x="2836075" y="841025"/>
            <a:ext cx="262100" cy="262100"/>
          </a:xfrm>
          <a:prstGeom prst="rect">
            <a:avLst/>
          </a:prstGeom>
          <a:noFill/>
          <a:ln>
            <a:noFill/>
          </a:ln>
        </p:spPr>
      </p:pic>
      <p:pic>
        <p:nvPicPr>
          <p:cNvPr id="648" name="Google Shape;648;p67"/>
          <p:cNvPicPr preferRelativeResize="0"/>
          <p:nvPr/>
        </p:nvPicPr>
        <p:blipFill>
          <a:blip r:embed="rId5">
            <a:alphaModFix/>
          </a:blip>
          <a:stretch>
            <a:fillRect/>
          </a:stretch>
        </p:blipFill>
        <p:spPr>
          <a:xfrm>
            <a:off x="4014200" y="1295350"/>
            <a:ext cx="262100" cy="262100"/>
          </a:xfrm>
          <a:prstGeom prst="rect">
            <a:avLst/>
          </a:prstGeom>
          <a:noFill/>
          <a:ln>
            <a:noFill/>
          </a:ln>
        </p:spPr>
      </p:pic>
      <p:pic>
        <p:nvPicPr>
          <p:cNvPr id="649" name="Google Shape;649;p67"/>
          <p:cNvPicPr preferRelativeResize="0"/>
          <p:nvPr/>
        </p:nvPicPr>
        <p:blipFill>
          <a:blip r:embed="rId4">
            <a:alphaModFix/>
          </a:blip>
          <a:stretch>
            <a:fillRect/>
          </a:stretch>
        </p:blipFill>
        <p:spPr>
          <a:xfrm>
            <a:off x="2323200" y="2130575"/>
            <a:ext cx="262100" cy="2621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Afronding</a:t>
            </a:r>
            <a:endParaRPr/>
          </a:p>
        </p:txBody>
      </p:sp>
      <p:sp>
        <p:nvSpPr>
          <p:cNvPr id="661" name="Google Shape;661;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belang van deze bijeenkomst: </a:t>
            </a:r>
            <a:endParaRPr/>
          </a:p>
          <a:p>
            <a:pPr marL="457200" lvl="0" indent="-342900" algn="l" rtl="0">
              <a:spcBef>
                <a:spcPts val="1600"/>
              </a:spcBef>
              <a:spcAft>
                <a:spcPts val="0"/>
              </a:spcAft>
              <a:buSzPts val="1800"/>
              <a:buChar char="●"/>
            </a:pPr>
            <a:r>
              <a:rPr lang="nl"/>
              <a:t>Duidelijke lijn aanbrengen</a:t>
            </a:r>
            <a:endParaRPr/>
          </a:p>
          <a:p>
            <a:pPr marL="457200" lvl="0" indent="-342900" algn="l" rtl="0">
              <a:spcBef>
                <a:spcPts val="0"/>
              </a:spcBef>
              <a:spcAft>
                <a:spcPts val="0"/>
              </a:spcAft>
              <a:buSzPts val="1800"/>
              <a:buChar char="●"/>
            </a:pPr>
            <a:r>
              <a:rPr lang="nl"/>
              <a:t>Gebruikers sneller en beter te woord staan</a:t>
            </a:r>
            <a:endParaRPr/>
          </a:p>
          <a:p>
            <a:pPr marL="457200" lvl="0" indent="-342900" algn="l" rtl="0">
              <a:spcBef>
                <a:spcPts val="0"/>
              </a:spcBef>
              <a:spcAft>
                <a:spcPts val="0"/>
              </a:spcAft>
              <a:buSzPts val="1800"/>
              <a:buChar char="●"/>
            </a:pPr>
            <a:r>
              <a:rPr lang="nl"/>
              <a:t>Jullie input over het afhandelen van feedback</a:t>
            </a:r>
            <a:endParaRPr/>
          </a:p>
          <a:p>
            <a:pPr marL="0" lvl="0" indent="0" algn="l" rtl="0">
              <a:spcBef>
                <a:spcPts val="1600"/>
              </a:spcBef>
              <a:spcAft>
                <a:spcPts val="0"/>
              </a:spcAft>
              <a:buNone/>
            </a:pPr>
            <a:r>
              <a:rPr lang="nl"/>
              <a:t>Vragen</a:t>
            </a:r>
            <a:endParaRPr/>
          </a:p>
          <a:p>
            <a:pPr marL="0" lvl="0" indent="0" algn="l" rtl="0">
              <a:spcBef>
                <a:spcPts val="1600"/>
              </a:spcBef>
              <a:spcAft>
                <a:spcPts val="0"/>
              </a:spcAft>
              <a:buNone/>
            </a:pPr>
            <a:r>
              <a:rPr lang="nl"/>
              <a:t>Suggesties ter verbetering.</a:t>
            </a:r>
            <a:endParaRPr/>
          </a:p>
          <a:p>
            <a:pPr marL="0" lvl="0" indent="0" algn="l" rtl="0">
              <a:spcBef>
                <a:spcPts val="1600"/>
              </a:spcBef>
              <a:spcAft>
                <a:spcPts val="1600"/>
              </a:spcAft>
              <a:buNone/>
            </a:pPr>
            <a:endParaRPr/>
          </a:p>
        </p:txBody>
      </p:sp>
      <p:pic>
        <p:nvPicPr>
          <p:cNvPr id="662" name="Google Shape;662;p69"/>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Bedankt!</a:t>
            </a:r>
            <a:endParaRPr>
              <a:latin typeface="Roboto"/>
              <a:ea typeface="Roboto"/>
              <a:cs typeface="Roboto"/>
              <a:sym typeface="Roboto"/>
            </a:endParaRPr>
          </a:p>
        </p:txBody>
      </p:sp>
      <p:pic>
        <p:nvPicPr>
          <p:cNvPr id="668" name="Google Shape;668;p70"/>
          <p:cNvPicPr preferRelativeResize="0"/>
          <p:nvPr/>
        </p:nvPicPr>
        <p:blipFill>
          <a:blip r:embed="rId3">
            <a:alphaModFix amt="12000"/>
          </a:blip>
          <a:stretch>
            <a:fillRect/>
          </a:stretch>
        </p:blipFill>
        <p:spPr>
          <a:xfrm>
            <a:off x="201750" y="4689653"/>
            <a:ext cx="1812741" cy="262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93" name="Google Shape;93;p18"/>
          <p:cNvSpPr txBox="1">
            <a:spLocks noGrp="1"/>
          </p:cNvSpPr>
          <p:nvPr>
            <p:ph type="title"/>
          </p:nvPr>
        </p:nvSpPr>
        <p:spPr>
          <a:xfrm>
            <a:off x="540300" y="445025"/>
            <a:ext cx="80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Feedback</a:t>
            </a:r>
            <a:endParaRPr>
              <a:latin typeface="Roboto"/>
              <a:ea typeface="Roboto"/>
              <a:cs typeface="Roboto"/>
              <a:sym typeface="Roboto"/>
            </a:endParaRPr>
          </a:p>
        </p:txBody>
      </p:sp>
      <p:sp>
        <p:nvSpPr>
          <p:cNvPr id="94" name="Google Shape;94;p18"/>
          <p:cNvSpPr txBox="1">
            <a:spLocks noGrp="1"/>
          </p:cNvSpPr>
          <p:nvPr>
            <p:ph type="body" idx="1"/>
          </p:nvPr>
        </p:nvSpPr>
        <p:spPr>
          <a:xfrm>
            <a:off x="540300" y="1382338"/>
            <a:ext cx="3995400" cy="29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Brochure</a:t>
            </a:r>
            <a:endParaRPr>
              <a:latin typeface="Roboto"/>
              <a:ea typeface="Roboto"/>
              <a:cs typeface="Roboto"/>
              <a:sym typeface="Roboto"/>
            </a:endParaRPr>
          </a:p>
          <a:p>
            <a:pPr marL="0" lvl="0" indent="0" algn="l" rtl="0">
              <a:spcBef>
                <a:spcPts val="1600"/>
              </a:spcBef>
              <a:spcAft>
                <a:spcPts val="1600"/>
              </a:spcAft>
              <a:buNone/>
            </a:pPr>
            <a:r>
              <a:rPr lang="nl">
                <a:latin typeface="Roboto"/>
                <a:ea typeface="Roboto"/>
                <a:cs typeface="Roboto"/>
                <a:sym typeface="Roboto"/>
              </a:rPr>
              <a:t>Online te downloaden</a:t>
            </a:r>
            <a:endParaRPr>
              <a:latin typeface="Roboto"/>
              <a:ea typeface="Roboto"/>
              <a:cs typeface="Roboto"/>
              <a:sym typeface="Roboto"/>
            </a:endParaRPr>
          </a:p>
        </p:txBody>
      </p:sp>
      <p:pic>
        <p:nvPicPr>
          <p:cNvPr id="95" name="Google Shape;95;p18"/>
          <p:cNvPicPr preferRelativeResize="0"/>
          <p:nvPr/>
        </p:nvPicPr>
        <p:blipFill>
          <a:blip r:embed="rId4">
            <a:alphaModFix amt="72000"/>
          </a:blip>
          <a:stretch>
            <a:fillRect/>
          </a:stretch>
        </p:blipFill>
        <p:spPr>
          <a:xfrm rot="1529726">
            <a:off x="3828363" y="1091949"/>
            <a:ext cx="4978404" cy="3863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540300" y="445025"/>
            <a:ext cx="80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Feedback behandelen</a:t>
            </a:r>
            <a:endParaRPr>
              <a:latin typeface="Roboto"/>
              <a:ea typeface="Roboto"/>
              <a:cs typeface="Roboto"/>
              <a:sym typeface="Roboto"/>
            </a:endParaRPr>
          </a:p>
        </p:txBody>
      </p:sp>
      <p:sp>
        <p:nvSpPr>
          <p:cNvPr id="101" name="Google Shape;101;p19"/>
          <p:cNvSpPr txBox="1">
            <a:spLocks noGrp="1"/>
          </p:cNvSpPr>
          <p:nvPr>
            <p:ph type="body" idx="1"/>
          </p:nvPr>
        </p:nvSpPr>
        <p:spPr>
          <a:xfrm>
            <a:off x="540300" y="1382338"/>
            <a:ext cx="3995400" cy="29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Stap 1: Reageren op feedback </a:t>
            </a:r>
            <a:endParaRPr>
              <a:latin typeface="Roboto"/>
              <a:ea typeface="Roboto"/>
              <a:cs typeface="Roboto"/>
              <a:sym typeface="Roboto"/>
            </a:endParaRPr>
          </a:p>
          <a:p>
            <a:pPr marL="0" lvl="0" indent="0" algn="l" rtl="0">
              <a:spcBef>
                <a:spcPts val="1600"/>
              </a:spcBef>
              <a:spcAft>
                <a:spcPts val="0"/>
              </a:spcAft>
              <a:buNone/>
            </a:pPr>
            <a:r>
              <a:rPr lang="nl">
                <a:latin typeface="Roboto"/>
                <a:ea typeface="Roboto"/>
                <a:cs typeface="Roboto"/>
                <a:sym typeface="Roboto"/>
              </a:rPr>
              <a:t>Stap 2: Feedback toekennen </a:t>
            </a:r>
            <a:endParaRPr>
              <a:latin typeface="Roboto"/>
              <a:ea typeface="Roboto"/>
              <a:cs typeface="Roboto"/>
              <a:sym typeface="Roboto"/>
            </a:endParaRPr>
          </a:p>
          <a:p>
            <a:pPr marL="0" lvl="0" indent="0" algn="l" rtl="0">
              <a:spcBef>
                <a:spcPts val="1600"/>
              </a:spcBef>
              <a:spcAft>
                <a:spcPts val="1600"/>
              </a:spcAft>
              <a:buNone/>
            </a:pPr>
            <a:r>
              <a:rPr lang="nl">
                <a:latin typeface="Roboto"/>
                <a:ea typeface="Roboto"/>
                <a:cs typeface="Roboto"/>
                <a:sym typeface="Roboto"/>
              </a:rPr>
              <a:t>Stap 3: Afronden van feedback</a:t>
            </a:r>
            <a:endParaRPr>
              <a:latin typeface="Roboto"/>
              <a:ea typeface="Roboto"/>
              <a:cs typeface="Roboto"/>
              <a:sym typeface="Roboto"/>
            </a:endParaRPr>
          </a:p>
        </p:txBody>
      </p:sp>
      <p:pic>
        <p:nvPicPr>
          <p:cNvPr id="102" name="Google Shape;102;p19"/>
          <p:cNvPicPr preferRelativeResize="0"/>
          <p:nvPr/>
        </p:nvPicPr>
        <p:blipFill>
          <a:blip r:embed="rId3">
            <a:alphaModFix amt="12000"/>
          </a:blip>
          <a:stretch>
            <a:fillRect/>
          </a:stretch>
        </p:blipFill>
        <p:spPr>
          <a:xfrm>
            <a:off x="201750" y="4689653"/>
            <a:ext cx="1812741" cy="262099"/>
          </a:xfrm>
          <a:prstGeom prst="rect">
            <a:avLst/>
          </a:prstGeom>
          <a:noFill/>
          <a:ln>
            <a:noFill/>
          </a:ln>
        </p:spPr>
      </p:pic>
      <p:sp>
        <p:nvSpPr>
          <p:cNvPr id="103" name="Google Shape;103;p19"/>
          <p:cNvSpPr txBox="1">
            <a:spLocks noGrp="1"/>
          </p:cNvSpPr>
          <p:nvPr>
            <p:ph type="body" idx="1"/>
          </p:nvPr>
        </p:nvSpPr>
        <p:spPr>
          <a:xfrm>
            <a:off x="4334625" y="1382346"/>
            <a:ext cx="3995400" cy="18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rgbClr val="2160FF"/>
                </a:solidFill>
                <a:latin typeface="Roboto"/>
                <a:ea typeface="Roboto"/>
                <a:cs typeface="Roboto"/>
                <a:sym typeface="Roboto"/>
              </a:rPr>
              <a:t>Basis</a:t>
            </a:r>
            <a:r>
              <a:rPr lang="nl">
                <a:latin typeface="Roboto"/>
                <a:ea typeface="Roboto"/>
                <a:cs typeface="Roboto"/>
                <a:sym typeface="Roboto"/>
              </a:rPr>
              <a:t> </a:t>
            </a:r>
            <a:endParaRPr>
              <a:latin typeface="Roboto"/>
              <a:ea typeface="Roboto"/>
              <a:cs typeface="Roboto"/>
              <a:sym typeface="Roboto"/>
            </a:endParaRPr>
          </a:p>
          <a:p>
            <a:pPr marL="0" lvl="0" indent="0" algn="l" rtl="0">
              <a:spcBef>
                <a:spcPts val="1600"/>
              </a:spcBef>
              <a:spcAft>
                <a:spcPts val="0"/>
              </a:spcAft>
              <a:buNone/>
            </a:pPr>
            <a:r>
              <a:rPr lang="nl">
                <a:solidFill>
                  <a:srgbClr val="E69138"/>
                </a:solidFill>
                <a:latin typeface="Roboto"/>
                <a:ea typeface="Roboto"/>
                <a:cs typeface="Roboto"/>
                <a:sym typeface="Roboto"/>
              </a:rPr>
              <a:t>Geavanceerd</a:t>
            </a:r>
            <a:endParaRPr>
              <a:solidFill>
                <a:srgbClr val="E69138"/>
              </a:solidFill>
              <a:latin typeface="Roboto"/>
              <a:ea typeface="Roboto"/>
              <a:cs typeface="Roboto"/>
              <a:sym typeface="Roboto"/>
            </a:endParaRPr>
          </a:p>
          <a:p>
            <a:pPr marL="0" lvl="0" indent="0" algn="l" rtl="0">
              <a:spcBef>
                <a:spcPts val="1600"/>
              </a:spcBef>
              <a:spcAft>
                <a:spcPts val="1600"/>
              </a:spcAft>
              <a:buNone/>
            </a:pPr>
            <a:r>
              <a:rPr lang="nl">
                <a:solidFill>
                  <a:srgbClr val="E69138"/>
                </a:solidFill>
                <a:latin typeface="Roboto"/>
                <a:ea typeface="Roboto"/>
                <a:cs typeface="Roboto"/>
                <a:sym typeface="Roboto"/>
              </a:rPr>
              <a:t>Geavanceerd</a:t>
            </a:r>
            <a:endParaRPr>
              <a:solidFill>
                <a:srgbClr val="E69138"/>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540300" y="445025"/>
            <a:ext cx="803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Roboto"/>
                <a:ea typeface="Roboto"/>
                <a:cs typeface="Roboto"/>
                <a:sym typeface="Roboto"/>
              </a:rPr>
              <a:t>Feedback overzicht</a:t>
            </a:r>
            <a:endParaRPr>
              <a:latin typeface="Roboto"/>
              <a:ea typeface="Roboto"/>
              <a:cs typeface="Roboto"/>
              <a:sym typeface="Roboto"/>
            </a:endParaRPr>
          </a:p>
        </p:txBody>
      </p:sp>
      <p:pic>
        <p:nvPicPr>
          <p:cNvPr id="109" name="Google Shape;109;p20"/>
          <p:cNvPicPr preferRelativeResize="0"/>
          <p:nvPr/>
        </p:nvPicPr>
        <p:blipFill>
          <a:blip r:embed="rId3">
            <a:alphaModFix amt="12000"/>
          </a:blip>
          <a:stretch>
            <a:fillRect/>
          </a:stretch>
        </p:blipFill>
        <p:spPr>
          <a:xfrm>
            <a:off x="201750" y="4689653"/>
            <a:ext cx="1812741" cy="262099"/>
          </a:xfrm>
          <a:prstGeom prst="rect">
            <a:avLst/>
          </a:prstGeom>
          <a:noFill/>
          <a:ln>
            <a:noFill/>
          </a:ln>
        </p:spPr>
      </p:pic>
      <p:pic>
        <p:nvPicPr>
          <p:cNvPr id="110" name="Google Shape;110;p20"/>
          <p:cNvPicPr preferRelativeResize="0"/>
          <p:nvPr/>
        </p:nvPicPr>
        <p:blipFill>
          <a:blip r:embed="rId4">
            <a:alphaModFix/>
          </a:blip>
          <a:stretch>
            <a:fillRect/>
          </a:stretch>
        </p:blipFill>
        <p:spPr>
          <a:xfrm>
            <a:off x="423325" y="1318225"/>
            <a:ext cx="8432800" cy="529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Feedback bericht</a:t>
            </a:r>
            <a:endParaRPr/>
          </a:p>
        </p:txBody>
      </p:sp>
      <p:sp>
        <p:nvSpPr>
          <p:cNvPr id="116" name="Google Shape;11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Vaste gegevens</a:t>
            </a:r>
            <a:endParaRPr/>
          </a:p>
          <a:p>
            <a:pPr marL="457200" lvl="0" indent="-342900" algn="l" rtl="0">
              <a:spcBef>
                <a:spcPts val="0"/>
              </a:spcBef>
              <a:spcAft>
                <a:spcPts val="0"/>
              </a:spcAft>
              <a:buSzPts val="1800"/>
              <a:buChar char="●"/>
            </a:pPr>
            <a:r>
              <a:rPr lang="nl"/>
              <a:t>Omschrijving feedback</a:t>
            </a:r>
            <a:endParaRPr/>
          </a:p>
          <a:p>
            <a:pPr marL="457200" lvl="0" indent="-342900" algn="l" rtl="0">
              <a:spcBef>
                <a:spcPts val="0"/>
              </a:spcBef>
              <a:spcAft>
                <a:spcPts val="0"/>
              </a:spcAft>
              <a:buSzPts val="1800"/>
              <a:buChar char="●"/>
            </a:pPr>
            <a:r>
              <a:rPr lang="nl"/>
              <a:t>Acties</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Macintosh PowerPoint</Application>
  <PresentationFormat>Diavoorstelling (16:9)</PresentationFormat>
  <Paragraphs>210</Paragraphs>
  <Slides>56</Slides>
  <Notes>56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56</vt:i4>
      </vt:variant>
    </vt:vector>
  </HeadingPairs>
  <TitlesOfParts>
    <vt:vector size="60" baseType="lpstr">
      <vt:lpstr>Roboto</vt:lpstr>
      <vt:lpstr>Roboto Medium</vt:lpstr>
      <vt:lpstr>Arial</vt:lpstr>
      <vt:lpstr>Simple Light</vt:lpstr>
      <vt:lpstr>PowerPoint-presentatie</vt:lpstr>
      <vt:lpstr>Agenda</vt:lpstr>
      <vt:lpstr>Voorstelronde</vt:lpstr>
      <vt:lpstr>Beonder Services</vt:lpstr>
      <vt:lpstr>Feedback</vt:lpstr>
      <vt:lpstr>Feedback</vt:lpstr>
      <vt:lpstr>Feedback behandelen</vt:lpstr>
      <vt:lpstr>Feedback overzicht</vt:lpstr>
      <vt:lpstr>Feedback bericht</vt:lpstr>
      <vt:lpstr>Feedback onderdelen</vt:lpstr>
      <vt:lpstr>PowerPoint-presentatie</vt:lpstr>
      <vt:lpstr>Titel controleren</vt:lpstr>
      <vt:lpstr>Voorbeeld feedback: Titel</vt:lpstr>
      <vt:lpstr>PowerPoint-presentatie</vt:lpstr>
      <vt:lpstr>PowerPoint-presentatie</vt:lpstr>
      <vt:lpstr>PowerPoint-presentatie</vt:lpstr>
      <vt:lpstr>PowerPoint-presentatie</vt:lpstr>
      <vt:lpstr>Voorbeeld feedback: URL</vt:lpstr>
      <vt:lpstr>PowerPoint-presentatie</vt:lpstr>
      <vt:lpstr>PowerPoint-presentatie</vt:lpstr>
      <vt:lpstr>PowerPoint-presentatie</vt:lpstr>
      <vt:lpstr>PowerPoint-presentatie</vt:lpstr>
      <vt:lpstr>Voorbeeld feedback: Beschrijving</vt:lpstr>
      <vt:lpstr>PowerPoint-presentatie</vt:lpstr>
      <vt:lpstr>PowerPoint-presentatie</vt:lpstr>
      <vt:lpstr>PowerPoint-presentatie</vt:lpstr>
      <vt:lpstr>Type feedback</vt:lpstr>
      <vt:lpstr>Vraag</vt:lpstr>
      <vt:lpstr>Bug</vt:lpstr>
      <vt:lpstr>Feature</vt:lpstr>
      <vt:lpstr>Koffiepauze</vt:lpstr>
      <vt:lpstr>Oefening</vt:lpstr>
      <vt:lpstr>PowerPoint-presentatie</vt:lpstr>
      <vt:lpstr>PowerPoint-presentatie</vt:lpstr>
      <vt:lpstr>PowerPoint-presentatie</vt:lpstr>
      <vt:lpstr>PowerPoint-presentatie</vt:lpstr>
      <vt:lpstr>PowerPoint-presentatie</vt:lpstr>
      <vt:lpstr>PowerPoint-presentatie</vt:lpstr>
      <vt:lpstr>PowerPoint-presentatie</vt:lpstr>
      <vt:lpstr>Uitwerken voorbeelden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Afronding</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Herman Klein Velderman</cp:lastModifiedBy>
  <cp:revision>1</cp:revision>
  <dcterms:modified xsi:type="dcterms:W3CDTF">2019-06-19T08:04:55Z</dcterms:modified>
</cp:coreProperties>
</file>